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8" r:id="rId4"/>
    <p:sldId id="269" r:id="rId5"/>
    <p:sldId id="259" r:id="rId6"/>
    <p:sldId id="264" r:id="rId7"/>
    <p:sldId id="258" r:id="rId8"/>
    <p:sldId id="265" r:id="rId9"/>
    <p:sldId id="271" r:id="rId10"/>
    <p:sldId id="272" r:id="rId11"/>
    <p:sldId id="276" r:id="rId12"/>
    <p:sldId id="273" r:id="rId13"/>
    <p:sldId id="274" r:id="rId14"/>
    <p:sldId id="275" r:id="rId15"/>
    <p:sldId id="278" r:id="rId16"/>
    <p:sldId id="280" r:id="rId17"/>
    <p:sldId id="281" r:id="rId18"/>
    <p:sldId id="282" r:id="rId19"/>
    <p:sldId id="283" r:id="rId20"/>
    <p:sldId id="284" r:id="rId21"/>
    <p:sldId id="285" r:id="rId22"/>
    <p:sldId id="286" r:id="rId23"/>
    <p:sldId id="287" r:id="rId24"/>
    <p:sldId id="266" r:id="rId25"/>
    <p:sldId id="288"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p:restoredTop sz="94674"/>
  </p:normalViewPr>
  <p:slideViewPr>
    <p:cSldViewPr snapToGrid="0" snapToObjects="1">
      <p:cViewPr>
        <p:scale>
          <a:sx n="75" d="100"/>
          <a:sy n="75" d="100"/>
        </p:scale>
        <p:origin x="-1144" y="-1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B6771A-ADF0-4136-90C8-647319ED202B}" type="doc">
      <dgm:prSet loTypeId="urn:microsoft.com/office/officeart/2009/3/layout/BlockDescendingList" loCatId="list" qsTypeId="urn:microsoft.com/office/officeart/2005/8/quickstyle/simple4" qsCatId="simple" csTypeId="urn:microsoft.com/office/officeart/2005/8/colors/colorful1" csCatId="colorful" phldr="1"/>
      <dgm:spPr/>
      <dgm:t>
        <a:bodyPr/>
        <a:lstStyle/>
        <a:p>
          <a:endParaRPr lang="en-US"/>
        </a:p>
      </dgm:t>
    </dgm:pt>
    <dgm:pt modelId="{51D5C57A-5A38-41DB-AB58-D338CA2CD21B}">
      <dgm:prSet phldrT="[Text]"/>
      <dgm:spPr/>
      <dgm:t>
        <a:bodyPr/>
        <a:lstStyle/>
        <a:p>
          <a:r>
            <a:rPr lang="en-US" dirty="0"/>
            <a:t>June 27 Applicant Info Session </a:t>
          </a:r>
        </a:p>
      </dgm:t>
    </dgm:pt>
    <dgm:pt modelId="{9EA7BF3F-169A-4226-A4FE-ADB2CEA851A7}" type="parTrans" cxnId="{FB01148C-5297-4B8C-A01F-3D36244B30F9}">
      <dgm:prSet/>
      <dgm:spPr/>
      <dgm:t>
        <a:bodyPr/>
        <a:lstStyle/>
        <a:p>
          <a:endParaRPr lang="en-US"/>
        </a:p>
      </dgm:t>
    </dgm:pt>
    <dgm:pt modelId="{69185953-B98E-4F96-AC10-55C15B59081C}" type="sibTrans" cxnId="{FB01148C-5297-4B8C-A01F-3D36244B30F9}">
      <dgm:prSet/>
      <dgm:spPr/>
      <dgm:t>
        <a:bodyPr/>
        <a:lstStyle/>
        <a:p>
          <a:endParaRPr lang="en-US"/>
        </a:p>
      </dgm:t>
    </dgm:pt>
    <dgm:pt modelId="{DC2359BC-85DA-488F-8064-EF7ACC0D1EB7}">
      <dgm:prSet phldrT="[Text]" custT="1"/>
      <dgm:spPr/>
      <dgm:t>
        <a:bodyPr/>
        <a:lstStyle/>
        <a:p>
          <a:r>
            <a:rPr lang="en-US" sz="1100" dirty="0"/>
            <a:t>6/27/18</a:t>
          </a:r>
        </a:p>
        <a:p>
          <a:endParaRPr lang="en-US" sz="1100" dirty="0"/>
        </a:p>
        <a:p>
          <a:r>
            <a:rPr lang="en-US" sz="1400" dirty="0"/>
            <a:t>Application Available</a:t>
          </a:r>
        </a:p>
        <a:p>
          <a:endParaRPr lang="en-US" sz="1100" dirty="0"/>
        </a:p>
        <a:p>
          <a:endParaRPr lang="en-US" sz="1100" dirty="0"/>
        </a:p>
        <a:p>
          <a:endParaRPr lang="en-US" sz="1100" dirty="0"/>
        </a:p>
        <a:p>
          <a:endParaRPr lang="en-US" sz="1100" dirty="0"/>
        </a:p>
        <a:p>
          <a:r>
            <a:rPr lang="en-US" sz="1100" dirty="0"/>
            <a:t>6/27/18</a:t>
          </a:r>
        </a:p>
        <a:p>
          <a:r>
            <a:rPr lang="en-US" sz="1400" dirty="0"/>
            <a:t>Applicant Info Session</a:t>
          </a:r>
        </a:p>
        <a:p>
          <a:r>
            <a:rPr lang="en-US" sz="1100" dirty="0"/>
            <a:t>Waterfront Recreation Center</a:t>
          </a:r>
        </a:p>
        <a:p>
          <a:r>
            <a:rPr lang="en-US" sz="1100" dirty="0"/>
            <a:t>2 Grafton Ave,</a:t>
          </a:r>
        </a:p>
        <a:p>
          <a:r>
            <a:rPr lang="en-US" sz="1100" dirty="0"/>
            <a:t>Newark</a:t>
          </a:r>
        </a:p>
        <a:p>
          <a:r>
            <a:rPr lang="en-US" sz="1100" dirty="0"/>
            <a:t>10-11:30 am</a:t>
          </a:r>
        </a:p>
        <a:p>
          <a:endParaRPr lang="en-US" sz="1100" dirty="0"/>
        </a:p>
        <a:p>
          <a:endParaRPr lang="en-US" sz="1100" dirty="0"/>
        </a:p>
      </dgm:t>
    </dgm:pt>
    <dgm:pt modelId="{3234053C-387B-42A3-B946-076C326F50A6}" type="parTrans" cxnId="{0686CE95-21B1-4A03-9E89-C146508CBC27}">
      <dgm:prSet/>
      <dgm:spPr/>
      <dgm:t>
        <a:bodyPr/>
        <a:lstStyle/>
        <a:p>
          <a:endParaRPr lang="en-US"/>
        </a:p>
      </dgm:t>
    </dgm:pt>
    <dgm:pt modelId="{E15C31C0-B8F9-47FF-A262-E1C624274E47}" type="sibTrans" cxnId="{0686CE95-21B1-4A03-9E89-C146508CBC27}">
      <dgm:prSet/>
      <dgm:spPr/>
      <dgm:t>
        <a:bodyPr/>
        <a:lstStyle/>
        <a:p>
          <a:endParaRPr lang="en-US"/>
        </a:p>
      </dgm:t>
    </dgm:pt>
    <dgm:pt modelId="{49DED73B-B6C5-4844-8C79-DE1E16A179AA}">
      <dgm:prSet phldrT="[Text]"/>
      <dgm:spPr/>
      <dgm:t>
        <a:bodyPr/>
        <a:lstStyle/>
        <a:p>
          <a:r>
            <a:rPr lang="en-US" sz="1100" dirty="0"/>
            <a:t> </a:t>
          </a:r>
        </a:p>
      </dgm:t>
    </dgm:pt>
    <dgm:pt modelId="{9A9A5733-9BA5-4CF0-B9C4-A6A7BCA985C5}" type="parTrans" cxnId="{69B16DFF-C60B-4C73-8F7A-18CDA996C54E}">
      <dgm:prSet/>
      <dgm:spPr/>
      <dgm:t>
        <a:bodyPr/>
        <a:lstStyle/>
        <a:p>
          <a:endParaRPr lang="en-US"/>
        </a:p>
      </dgm:t>
    </dgm:pt>
    <dgm:pt modelId="{9225A951-ED23-4631-8545-AB9D0198148D}" type="sibTrans" cxnId="{69B16DFF-C60B-4C73-8F7A-18CDA996C54E}">
      <dgm:prSet/>
      <dgm:spPr/>
      <dgm:t>
        <a:bodyPr/>
        <a:lstStyle/>
        <a:p>
          <a:endParaRPr lang="en-US"/>
        </a:p>
      </dgm:t>
    </dgm:pt>
    <dgm:pt modelId="{902BC970-8458-4BE2-9985-7590C9CF7E5C}">
      <dgm:prSet phldrT="[Text]"/>
      <dgm:spPr/>
      <dgm:t>
        <a:bodyPr/>
        <a:lstStyle/>
        <a:p>
          <a:r>
            <a:rPr lang="en-US" dirty="0"/>
            <a:t>September 14 Application Due </a:t>
          </a:r>
        </a:p>
      </dgm:t>
    </dgm:pt>
    <dgm:pt modelId="{15E11380-D572-4832-8638-81BCB35FD22C}" type="parTrans" cxnId="{CF3EB5C1-C7FC-400A-AA16-48715C3B4602}">
      <dgm:prSet/>
      <dgm:spPr/>
      <dgm:t>
        <a:bodyPr/>
        <a:lstStyle/>
        <a:p>
          <a:endParaRPr lang="en-US"/>
        </a:p>
      </dgm:t>
    </dgm:pt>
    <dgm:pt modelId="{C12AA4F1-D755-4E58-ACBB-66D7059BE2F9}" type="sibTrans" cxnId="{CF3EB5C1-C7FC-400A-AA16-48715C3B4602}">
      <dgm:prSet/>
      <dgm:spPr/>
      <dgm:t>
        <a:bodyPr/>
        <a:lstStyle/>
        <a:p>
          <a:endParaRPr lang="en-US"/>
        </a:p>
      </dgm:t>
    </dgm:pt>
    <dgm:pt modelId="{61DA900B-69D5-4FC6-8AF3-8651B8700015}">
      <dgm:prSet phldrT="[Text]"/>
      <dgm:spPr/>
      <dgm:t>
        <a:bodyPr/>
        <a:lstStyle/>
        <a:p>
          <a:r>
            <a:rPr lang="en-US" sz="1100" dirty="0"/>
            <a:t> </a:t>
          </a:r>
        </a:p>
      </dgm:t>
    </dgm:pt>
    <dgm:pt modelId="{DEE24198-99BB-476E-8B20-A5A1AFC1B5A0}" type="parTrans" cxnId="{1FEE70C7-F24B-46DF-AAEE-4315C9D86C53}">
      <dgm:prSet/>
      <dgm:spPr/>
      <dgm:t>
        <a:bodyPr/>
        <a:lstStyle/>
        <a:p>
          <a:endParaRPr lang="en-US"/>
        </a:p>
      </dgm:t>
    </dgm:pt>
    <dgm:pt modelId="{54144BA8-3A0B-4D33-8B34-23310D973F84}" type="sibTrans" cxnId="{1FEE70C7-F24B-46DF-AAEE-4315C9D86C53}">
      <dgm:prSet/>
      <dgm:spPr/>
      <dgm:t>
        <a:bodyPr/>
        <a:lstStyle/>
        <a:p>
          <a:endParaRPr lang="en-US"/>
        </a:p>
      </dgm:t>
    </dgm:pt>
    <dgm:pt modelId="{8DE91159-DE57-4CA2-AB29-86F5F20B7CE3}">
      <dgm:prSet phldrT="[Text]" custT="1"/>
      <dgm:spPr/>
      <dgm:t>
        <a:bodyPr/>
        <a:lstStyle/>
        <a:p>
          <a:endParaRPr lang="en-US" sz="1100" dirty="0"/>
        </a:p>
        <a:p>
          <a:r>
            <a:rPr lang="en-US" sz="1100" dirty="0"/>
            <a:t>9/14/18</a:t>
          </a:r>
        </a:p>
        <a:p>
          <a:endParaRPr lang="en-US" sz="1400" dirty="0"/>
        </a:p>
        <a:p>
          <a:r>
            <a:rPr lang="en-US" sz="1400" dirty="0"/>
            <a:t>Application Due</a:t>
          </a:r>
        </a:p>
        <a:p>
          <a:endParaRPr lang="en-US" sz="1100" dirty="0"/>
        </a:p>
      </dgm:t>
    </dgm:pt>
    <dgm:pt modelId="{245A2DAF-B3B3-4304-ABB2-28AB11F4D2FB}" type="parTrans" cxnId="{8D52B26B-2770-4FE6-8BB5-01CE29C30315}">
      <dgm:prSet/>
      <dgm:spPr/>
      <dgm:t>
        <a:bodyPr/>
        <a:lstStyle/>
        <a:p>
          <a:endParaRPr lang="en-US"/>
        </a:p>
      </dgm:t>
    </dgm:pt>
    <dgm:pt modelId="{5EBFB8E0-1B1D-45DD-8EA7-612FB8DD8971}" type="sibTrans" cxnId="{8D52B26B-2770-4FE6-8BB5-01CE29C30315}">
      <dgm:prSet/>
      <dgm:spPr/>
      <dgm:t>
        <a:bodyPr/>
        <a:lstStyle/>
        <a:p>
          <a:endParaRPr lang="en-US"/>
        </a:p>
      </dgm:t>
    </dgm:pt>
    <dgm:pt modelId="{12A9CED1-36A4-4371-9959-D15BF9C4E0E0}">
      <dgm:prSet phldrT="[Text]" custT="1"/>
      <dgm:spPr/>
      <dgm:t>
        <a:bodyPr/>
        <a:lstStyle/>
        <a:p>
          <a:r>
            <a:rPr lang="en-US" sz="1400" dirty="0"/>
            <a:t>Grant Committee reviews applications</a:t>
          </a:r>
        </a:p>
        <a:p>
          <a:endParaRPr lang="en-US" sz="1100" dirty="0"/>
        </a:p>
        <a:p>
          <a:endParaRPr lang="en-US" sz="1100" dirty="0"/>
        </a:p>
        <a:p>
          <a:endParaRPr lang="en-US" sz="1100" dirty="0"/>
        </a:p>
      </dgm:t>
    </dgm:pt>
    <dgm:pt modelId="{02F0C35F-711F-40F9-B290-4F00FE63C178}" type="parTrans" cxnId="{9FC7524D-39FE-4E72-AFF2-32FF3F3BF9A1}">
      <dgm:prSet/>
      <dgm:spPr/>
      <dgm:t>
        <a:bodyPr/>
        <a:lstStyle/>
        <a:p>
          <a:endParaRPr lang="en-US"/>
        </a:p>
      </dgm:t>
    </dgm:pt>
    <dgm:pt modelId="{590D4594-C0A0-4A3E-9E7C-EBEEDC0EAC73}" type="sibTrans" cxnId="{9FC7524D-39FE-4E72-AFF2-32FF3F3BF9A1}">
      <dgm:prSet/>
      <dgm:spPr/>
      <dgm:t>
        <a:bodyPr/>
        <a:lstStyle/>
        <a:p>
          <a:endParaRPr lang="en-US"/>
        </a:p>
      </dgm:t>
    </dgm:pt>
    <dgm:pt modelId="{64EF6FA9-94AE-4940-82D3-7959182382CE}">
      <dgm:prSet phldrT="[Text]" custT="1"/>
      <dgm:spPr/>
      <dgm:t>
        <a:bodyPr/>
        <a:lstStyle/>
        <a:p>
          <a:r>
            <a:rPr lang="en-US" sz="1400" dirty="0"/>
            <a:t>Site Visits of semi-finalists</a:t>
          </a:r>
        </a:p>
      </dgm:t>
    </dgm:pt>
    <dgm:pt modelId="{3C544679-EE3F-4152-B6D6-C571CAA029EF}" type="parTrans" cxnId="{FEDC3333-B561-4063-BB54-C56702C26326}">
      <dgm:prSet/>
      <dgm:spPr/>
      <dgm:t>
        <a:bodyPr/>
        <a:lstStyle/>
        <a:p>
          <a:endParaRPr lang="en-US"/>
        </a:p>
      </dgm:t>
    </dgm:pt>
    <dgm:pt modelId="{A9472420-2EC6-4A74-9370-B79FFA1B151E}" type="sibTrans" cxnId="{FEDC3333-B561-4063-BB54-C56702C26326}">
      <dgm:prSet/>
      <dgm:spPr/>
      <dgm:t>
        <a:bodyPr/>
        <a:lstStyle/>
        <a:p>
          <a:endParaRPr lang="en-US"/>
        </a:p>
      </dgm:t>
    </dgm:pt>
    <dgm:pt modelId="{80ED2534-0AF7-43E8-AF9D-5AB5FD9AEC84}">
      <dgm:prSet phldrT="[Text]"/>
      <dgm:spPr/>
      <dgm:t>
        <a:bodyPr/>
        <a:lstStyle/>
        <a:p>
          <a:r>
            <a:rPr lang="en-US" sz="1100" dirty="0"/>
            <a:t>10/29-11/9</a:t>
          </a:r>
        </a:p>
      </dgm:t>
    </dgm:pt>
    <dgm:pt modelId="{F5FB0A45-AC75-4D94-8030-62A1D3EEEAE4}" type="parTrans" cxnId="{27A0327F-19AE-4886-86C1-162461CAF330}">
      <dgm:prSet/>
      <dgm:spPr/>
      <dgm:t>
        <a:bodyPr/>
        <a:lstStyle/>
        <a:p>
          <a:endParaRPr lang="en-US"/>
        </a:p>
      </dgm:t>
    </dgm:pt>
    <dgm:pt modelId="{D37F438F-3FC4-4353-89D0-562D125BF75C}" type="sibTrans" cxnId="{27A0327F-19AE-4886-86C1-162461CAF330}">
      <dgm:prSet/>
      <dgm:spPr/>
      <dgm:t>
        <a:bodyPr/>
        <a:lstStyle/>
        <a:p>
          <a:endParaRPr lang="en-US"/>
        </a:p>
      </dgm:t>
    </dgm:pt>
    <dgm:pt modelId="{4C5D6902-763B-401E-93DE-46E6C3EEF996}">
      <dgm:prSet phldrT="[Text]"/>
      <dgm:spPr/>
      <dgm:t>
        <a:bodyPr/>
        <a:lstStyle/>
        <a:p>
          <a:r>
            <a:rPr lang="en-US" dirty="0"/>
            <a:t>January 15  </a:t>
          </a:r>
        </a:p>
      </dgm:t>
    </dgm:pt>
    <dgm:pt modelId="{5179681F-4BE2-420C-86CF-BB4633687C9B}" type="parTrans" cxnId="{1E79DA08-237A-4DA9-B505-BE69BF3EBCBB}">
      <dgm:prSet/>
      <dgm:spPr/>
      <dgm:t>
        <a:bodyPr/>
        <a:lstStyle/>
        <a:p>
          <a:endParaRPr lang="en-US"/>
        </a:p>
      </dgm:t>
    </dgm:pt>
    <dgm:pt modelId="{D7FF45A5-7320-434B-B2DF-4B9DA59B8CFB}" type="sibTrans" cxnId="{1E79DA08-237A-4DA9-B505-BE69BF3EBCBB}">
      <dgm:prSet/>
      <dgm:spPr/>
      <dgm:t>
        <a:bodyPr/>
        <a:lstStyle/>
        <a:p>
          <a:endParaRPr lang="en-US"/>
        </a:p>
      </dgm:t>
    </dgm:pt>
    <dgm:pt modelId="{BF93868F-1CA8-48EA-B4A8-FE6BD361DA78}">
      <dgm:prSet phldrT="[Text]"/>
      <dgm:spPr/>
      <dgm:t>
        <a:bodyPr/>
        <a:lstStyle/>
        <a:p>
          <a:r>
            <a:rPr lang="en-US" dirty="0"/>
            <a:t>Membership Meeting</a:t>
          </a:r>
        </a:p>
        <a:p>
          <a:endParaRPr lang="en-US" dirty="0"/>
        </a:p>
      </dgm:t>
    </dgm:pt>
    <dgm:pt modelId="{AD4C45C2-FF84-436F-AC66-FB78F5DFCF4D}" type="parTrans" cxnId="{00E310F8-8C1F-4A45-9B1B-E710CA3ADF77}">
      <dgm:prSet/>
      <dgm:spPr/>
      <dgm:t>
        <a:bodyPr/>
        <a:lstStyle/>
        <a:p>
          <a:endParaRPr lang="en-US"/>
        </a:p>
      </dgm:t>
    </dgm:pt>
    <dgm:pt modelId="{D09056D4-DDD2-4449-9001-58539AA76789}" type="sibTrans" cxnId="{00E310F8-8C1F-4A45-9B1B-E710CA3ADF77}">
      <dgm:prSet/>
      <dgm:spPr/>
      <dgm:t>
        <a:bodyPr/>
        <a:lstStyle/>
        <a:p>
          <a:endParaRPr lang="en-US"/>
        </a:p>
      </dgm:t>
    </dgm:pt>
    <dgm:pt modelId="{04AE9AEA-4965-0A49-808A-5F28980548A1}">
      <dgm:prSet phldrT="[Text]" custT="1"/>
      <dgm:spPr/>
      <dgm:t>
        <a:bodyPr/>
        <a:lstStyle/>
        <a:p>
          <a:r>
            <a:rPr lang="en-US" sz="1400" dirty="0"/>
            <a:t>Finalists notified</a:t>
          </a:r>
        </a:p>
      </dgm:t>
    </dgm:pt>
    <dgm:pt modelId="{442CB6B9-DB13-E649-9892-A29231C12AC9}" type="parTrans" cxnId="{A58B302D-E32D-C041-B3C6-87BB73E36C53}">
      <dgm:prSet/>
      <dgm:spPr/>
      <dgm:t>
        <a:bodyPr/>
        <a:lstStyle/>
        <a:p>
          <a:endParaRPr lang="en-US"/>
        </a:p>
      </dgm:t>
    </dgm:pt>
    <dgm:pt modelId="{790E7655-1936-F740-9451-86C0DA55F7B4}" type="sibTrans" cxnId="{A58B302D-E32D-C041-B3C6-87BB73E36C53}">
      <dgm:prSet/>
      <dgm:spPr/>
      <dgm:t>
        <a:bodyPr/>
        <a:lstStyle/>
        <a:p>
          <a:endParaRPr lang="en-US"/>
        </a:p>
      </dgm:t>
    </dgm:pt>
    <dgm:pt modelId="{A88DD05D-AC8F-F948-963E-BF3373C7919E}">
      <dgm:prSet phldrT="[Text]"/>
      <dgm:spPr/>
      <dgm:t>
        <a:bodyPr/>
        <a:lstStyle/>
        <a:p>
          <a:r>
            <a:rPr lang="en-US" dirty="0"/>
            <a:t>December  Finalists</a:t>
          </a:r>
        </a:p>
      </dgm:t>
    </dgm:pt>
    <dgm:pt modelId="{A035B941-5B4A-6848-BADD-9A8FDE3D7288}" type="parTrans" cxnId="{A9E474EF-9E29-F747-9ED9-80E2166766F4}">
      <dgm:prSet/>
      <dgm:spPr/>
      <dgm:t>
        <a:bodyPr/>
        <a:lstStyle/>
        <a:p>
          <a:endParaRPr lang="en-US"/>
        </a:p>
      </dgm:t>
    </dgm:pt>
    <dgm:pt modelId="{4EAA8AE0-8ACF-2D48-B259-37145008D1E3}" type="sibTrans" cxnId="{A9E474EF-9E29-F747-9ED9-80E2166766F4}">
      <dgm:prSet/>
      <dgm:spPr/>
      <dgm:t>
        <a:bodyPr/>
        <a:lstStyle/>
        <a:p>
          <a:endParaRPr lang="en-US"/>
        </a:p>
      </dgm:t>
    </dgm:pt>
    <dgm:pt modelId="{6ED400FD-CD58-43F1-8AF9-5E1BAA3E4E32}">
      <dgm:prSet phldrT="[Text]"/>
      <dgm:spPr/>
      <dgm:t>
        <a:bodyPr/>
        <a:lstStyle/>
        <a:p>
          <a:r>
            <a:rPr lang="en-US" dirty="0" smtClean="0"/>
            <a:t>October/November  </a:t>
          </a:r>
          <a:r>
            <a:rPr lang="en-US" dirty="0"/>
            <a:t>Review </a:t>
          </a:r>
        </a:p>
      </dgm:t>
    </dgm:pt>
    <dgm:pt modelId="{7670D182-1306-479C-9972-9F7311D1F9E2}" type="sibTrans" cxnId="{E5AEA2C3-775D-467B-8485-2CB651A7B7B0}">
      <dgm:prSet/>
      <dgm:spPr/>
      <dgm:t>
        <a:bodyPr/>
        <a:lstStyle/>
        <a:p>
          <a:endParaRPr lang="en-US"/>
        </a:p>
      </dgm:t>
    </dgm:pt>
    <dgm:pt modelId="{8DAB876F-4B70-4DA8-83B2-8465D988143A}" type="parTrans" cxnId="{E5AEA2C3-775D-467B-8485-2CB651A7B7B0}">
      <dgm:prSet/>
      <dgm:spPr/>
      <dgm:t>
        <a:bodyPr/>
        <a:lstStyle/>
        <a:p>
          <a:endParaRPr lang="en-US"/>
        </a:p>
      </dgm:t>
    </dgm:pt>
    <dgm:pt modelId="{1D4E3989-6DC2-9047-8694-B466CD67A7E0}">
      <dgm:prSet phldrT="[Text]"/>
      <dgm:spPr/>
      <dgm:t>
        <a:bodyPr/>
        <a:lstStyle/>
        <a:p>
          <a:r>
            <a:rPr lang="en-US" sz="1100" dirty="0"/>
            <a:t>Finalists prepare presentations</a:t>
          </a:r>
        </a:p>
      </dgm:t>
    </dgm:pt>
    <dgm:pt modelId="{75D69530-CBD1-0F4E-A927-A9103D1C26BB}" type="parTrans" cxnId="{D8A2CA77-DCAF-0045-ADE6-E6C0F690CC83}">
      <dgm:prSet/>
      <dgm:spPr/>
      <dgm:t>
        <a:bodyPr/>
        <a:lstStyle/>
        <a:p>
          <a:endParaRPr lang="en-US"/>
        </a:p>
      </dgm:t>
    </dgm:pt>
    <dgm:pt modelId="{83E231D1-D3C9-B24E-867A-B4746491EB63}" type="sibTrans" cxnId="{D8A2CA77-DCAF-0045-ADE6-E6C0F690CC83}">
      <dgm:prSet/>
      <dgm:spPr/>
      <dgm:t>
        <a:bodyPr/>
        <a:lstStyle/>
        <a:p>
          <a:endParaRPr lang="en-US"/>
        </a:p>
      </dgm:t>
    </dgm:pt>
    <dgm:pt modelId="{5A1388A6-2FCB-6B44-B638-E06AE1CB630B}">
      <dgm:prSet phldrT="[Text]" custT="1"/>
      <dgm:spPr/>
      <dgm:t>
        <a:bodyPr/>
        <a:lstStyle/>
        <a:p>
          <a:r>
            <a:rPr lang="en-US" sz="1400" dirty="0"/>
            <a:t>December 1</a:t>
          </a:r>
        </a:p>
        <a:p>
          <a:endParaRPr lang="en-US" sz="1100" dirty="0"/>
        </a:p>
      </dgm:t>
    </dgm:pt>
    <dgm:pt modelId="{65181656-662D-5548-88C1-FA598A71DFBB}" type="parTrans" cxnId="{06040167-AA07-D34B-94C4-19F743DB6EE2}">
      <dgm:prSet/>
      <dgm:spPr/>
      <dgm:t>
        <a:bodyPr/>
        <a:lstStyle/>
        <a:p>
          <a:endParaRPr lang="en-US"/>
        </a:p>
      </dgm:t>
    </dgm:pt>
    <dgm:pt modelId="{C71DB0FC-E84A-6E4B-BBFE-2B321E095A83}" type="sibTrans" cxnId="{06040167-AA07-D34B-94C4-19F743DB6EE2}">
      <dgm:prSet/>
      <dgm:spPr/>
      <dgm:t>
        <a:bodyPr/>
        <a:lstStyle/>
        <a:p>
          <a:endParaRPr lang="en-US"/>
        </a:p>
      </dgm:t>
    </dgm:pt>
    <dgm:pt modelId="{962ACBB9-68E4-634B-A57C-CD4DA36D1038}">
      <dgm:prSet phldrT="[Text]"/>
      <dgm:spPr/>
      <dgm:t>
        <a:bodyPr/>
        <a:lstStyle/>
        <a:p>
          <a:r>
            <a:rPr lang="en-US" dirty="0"/>
            <a:t>Finalist Presentations</a:t>
          </a:r>
        </a:p>
        <a:p>
          <a:endParaRPr lang="en-US" dirty="0"/>
        </a:p>
      </dgm:t>
    </dgm:pt>
    <dgm:pt modelId="{97390D13-0139-994B-B2C4-289135102EAB}" type="parTrans" cxnId="{B27D3CE7-BD76-E744-A60B-25ADB7168B3C}">
      <dgm:prSet/>
      <dgm:spPr/>
      <dgm:t>
        <a:bodyPr/>
        <a:lstStyle/>
        <a:p>
          <a:endParaRPr lang="en-US"/>
        </a:p>
      </dgm:t>
    </dgm:pt>
    <dgm:pt modelId="{AC6A95DD-4BB7-E44A-BFEF-59F30CD53ECB}" type="sibTrans" cxnId="{B27D3CE7-BD76-E744-A60B-25ADB7168B3C}">
      <dgm:prSet/>
      <dgm:spPr/>
      <dgm:t>
        <a:bodyPr/>
        <a:lstStyle/>
        <a:p>
          <a:endParaRPr lang="en-US"/>
        </a:p>
      </dgm:t>
    </dgm:pt>
    <dgm:pt modelId="{01C44D48-92BD-BF45-95D4-407F29A978C3}">
      <dgm:prSet phldrT="[Text]"/>
      <dgm:spPr/>
      <dgm:t>
        <a:bodyPr/>
        <a:lstStyle/>
        <a:p>
          <a:r>
            <a:rPr lang="en-US" dirty="0"/>
            <a:t>Members Vote</a:t>
          </a:r>
        </a:p>
        <a:p>
          <a:endParaRPr lang="en-US" dirty="0"/>
        </a:p>
      </dgm:t>
    </dgm:pt>
    <dgm:pt modelId="{82331C5F-FEF1-2847-9E07-B520544FA937}" type="parTrans" cxnId="{3AFBFB5B-B47D-FE4B-809F-C88976D83143}">
      <dgm:prSet/>
      <dgm:spPr/>
      <dgm:t>
        <a:bodyPr/>
        <a:lstStyle/>
        <a:p>
          <a:endParaRPr lang="en-US"/>
        </a:p>
      </dgm:t>
    </dgm:pt>
    <dgm:pt modelId="{E4008979-AA9F-D04A-84FB-22F0C17B8C44}" type="sibTrans" cxnId="{3AFBFB5B-B47D-FE4B-809F-C88976D83143}">
      <dgm:prSet/>
      <dgm:spPr/>
      <dgm:t>
        <a:bodyPr/>
        <a:lstStyle/>
        <a:p>
          <a:endParaRPr lang="en-US"/>
        </a:p>
      </dgm:t>
    </dgm:pt>
    <dgm:pt modelId="{E8EE8FA8-1C4A-3345-9431-A8820583A7FC}">
      <dgm:prSet phldrT="[Text]"/>
      <dgm:spPr/>
      <dgm:t>
        <a:bodyPr/>
        <a:lstStyle/>
        <a:p>
          <a:r>
            <a:rPr lang="en-US" dirty="0"/>
            <a:t>2018 Grantee Announced</a:t>
          </a:r>
        </a:p>
      </dgm:t>
    </dgm:pt>
    <dgm:pt modelId="{E957FCFF-C0C9-8343-B723-4DC9739FE1AC}" type="parTrans" cxnId="{C4DEDDA7-B7D1-E44B-83EE-0BA126266C00}">
      <dgm:prSet/>
      <dgm:spPr/>
      <dgm:t>
        <a:bodyPr/>
        <a:lstStyle/>
        <a:p>
          <a:endParaRPr lang="en-US"/>
        </a:p>
      </dgm:t>
    </dgm:pt>
    <dgm:pt modelId="{C9EE71F4-FED4-794A-842A-7EC811369E8D}" type="sibTrans" cxnId="{C4DEDDA7-B7D1-E44B-83EE-0BA126266C00}">
      <dgm:prSet/>
      <dgm:spPr/>
      <dgm:t>
        <a:bodyPr/>
        <a:lstStyle/>
        <a:p>
          <a:endParaRPr lang="en-US"/>
        </a:p>
      </dgm:t>
    </dgm:pt>
    <dgm:pt modelId="{130ABC61-2304-4A68-A265-EAC1D262082A}" type="pres">
      <dgm:prSet presAssocID="{36B6771A-ADF0-4136-90C8-647319ED202B}" presName="Name0" presStyleCnt="0">
        <dgm:presLayoutVars>
          <dgm:chMax val="7"/>
          <dgm:chPref val="7"/>
          <dgm:dir/>
          <dgm:animLvl val="lvl"/>
        </dgm:presLayoutVars>
      </dgm:prSet>
      <dgm:spPr/>
      <dgm:t>
        <a:bodyPr/>
        <a:lstStyle/>
        <a:p>
          <a:endParaRPr lang="en-US"/>
        </a:p>
      </dgm:t>
    </dgm:pt>
    <dgm:pt modelId="{7E74034D-C76C-4364-B340-2AA09056FE48}" type="pres">
      <dgm:prSet presAssocID="{51D5C57A-5A38-41DB-AB58-D338CA2CD21B}" presName="parentText_1" presStyleLbl="node1" presStyleIdx="0" presStyleCnt="5">
        <dgm:presLayoutVars>
          <dgm:chMax val="1"/>
          <dgm:chPref val="1"/>
          <dgm:bulletEnabled val="1"/>
        </dgm:presLayoutVars>
      </dgm:prSet>
      <dgm:spPr/>
      <dgm:t>
        <a:bodyPr/>
        <a:lstStyle/>
        <a:p>
          <a:endParaRPr lang="en-US"/>
        </a:p>
      </dgm:t>
    </dgm:pt>
    <dgm:pt modelId="{FDEC0FBD-AFC8-4644-8E5D-7BB3FAD6B244}" type="pres">
      <dgm:prSet presAssocID="{51D5C57A-5A38-41DB-AB58-D338CA2CD21B}" presName="childText_1" presStyleLbl="node1" presStyleIdx="0" presStyleCnt="5" custScaleX="103930">
        <dgm:presLayoutVars>
          <dgm:chMax val="0"/>
          <dgm:chPref val="0"/>
          <dgm:bulletEnabled val="1"/>
        </dgm:presLayoutVars>
      </dgm:prSet>
      <dgm:spPr/>
      <dgm:t>
        <a:bodyPr/>
        <a:lstStyle/>
        <a:p>
          <a:endParaRPr lang="en-US"/>
        </a:p>
      </dgm:t>
    </dgm:pt>
    <dgm:pt modelId="{218FCC09-7512-42E6-AB93-494D98291537}" type="pres">
      <dgm:prSet presAssocID="{51D5C57A-5A38-41DB-AB58-D338CA2CD21B}" presName="accentShape_1" presStyleCnt="0"/>
      <dgm:spPr/>
    </dgm:pt>
    <dgm:pt modelId="{049D9D44-AA4F-45BE-B3DC-0B1F036972E6}" type="pres">
      <dgm:prSet presAssocID="{51D5C57A-5A38-41DB-AB58-D338CA2CD21B}" presName="imageRepeatNode" presStyleLbl="node1" presStyleIdx="0" presStyleCnt="5"/>
      <dgm:spPr/>
      <dgm:t>
        <a:bodyPr/>
        <a:lstStyle/>
        <a:p>
          <a:endParaRPr lang="en-US"/>
        </a:p>
      </dgm:t>
    </dgm:pt>
    <dgm:pt modelId="{F766CE37-B645-4703-8502-A21630711F98}" type="pres">
      <dgm:prSet presAssocID="{902BC970-8458-4BE2-9985-7590C9CF7E5C}" presName="parentText_2" presStyleLbl="node1" presStyleIdx="0" presStyleCnt="5">
        <dgm:presLayoutVars>
          <dgm:chMax val="1"/>
          <dgm:chPref val="1"/>
          <dgm:bulletEnabled val="1"/>
        </dgm:presLayoutVars>
      </dgm:prSet>
      <dgm:spPr/>
      <dgm:t>
        <a:bodyPr/>
        <a:lstStyle/>
        <a:p>
          <a:endParaRPr lang="en-US"/>
        </a:p>
      </dgm:t>
    </dgm:pt>
    <dgm:pt modelId="{97D873BD-3598-4642-88FB-60B9F95DB461}" type="pres">
      <dgm:prSet presAssocID="{902BC970-8458-4BE2-9985-7590C9CF7E5C}" presName="childText_2" presStyleLbl="node2" presStyleIdx="0" presStyleCnt="0">
        <dgm:presLayoutVars>
          <dgm:chMax val="0"/>
          <dgm:chPref val="0"/>
          <dgm:bulletEnabled val="1"/>
        </dgm:presLayoutVars>
      </dgm:prSet>
      <dgm:spPr/>
      <dgm:t>
        <a:bodyPr/>
        <a:lstStyle/>
        <a:p>
          <a:endParaRPr lang="en-US"/>
        </a:p>
      </dgm:t>
    </dgm:pt>
    <dgm:pt modelId="{8DC66E2F-A0DE-4280-8813-94292BC3B3B4}" type="pres">
      <dgm:prSet presAssocID="{902BC970-8458-4BE2-9985-7590C9CF7E5C}" presName="accentShape_2" presStyleCnt="0"/>
      <dgm:spPr/>
    </dgm:pt>
    <dgm:pt modelId="{A7674D44-B6AC-4C0B-87CD-519F0BF60AEC}" type="pres">
      <dgm:prSet presAssocID="{902BC970-8458-4BE2-9985-7590C9CF7E5C}" presName="imageRepeatNode" presStyleLbl="node1" presStyleIdx="1" presStyleCnt="5"/>
      <dgm:spPr/>
      <dgm:t>
        <a:bodyPr/>
        <a:lstStyle/>
        <a:p>
          <a:endParaRPr lang="en-US"/>
        </a:p>
      </dgm:t>
    </dgm:pt>
    <dgm:pt modelId="{780CE78B-1EB7-4B76-9BD9-7ED86A121AF6}" type="pres">
      <dgm:prSet presAssocID="{6ED400FD-CD58-43F1-8AF9-5E1BAA3E4E32}" presName="parentText_3" presStyleLbl="node1" presStyleIdx="1" presStyleCnt="5">
        <dgm:presLayoutVars>
          <dgm:chMax val="1"/>
          <dgm:chPref val="1"/>
          <dgm:bulletEnabled val="1"/>
        </dgm:presLayoutVars>
      </dgm:prSet>
      <dgm:spPr/>
      <dgm:t>
        <a:bodyPr/>
        <a:lstStyle/>
        <a:p>
          <a:endParaRPr lang="en-US"/>
        </a:p>
      </dgm:t>
    </dgm:pt>
    <dgm:pt modelId="{95BEA58A-C543-4ABC-8444-38E387347DA5}" type="pres">
      <dgm:prSet presAssocID="{6ED400FD-CD58-43F1-8AF9-5E1BAA3E4E32}" presName="childText_3" presStyleLbl="node2" presStyleIdx="0" presStyleCnt="0">
        <dgm:presLayoutVars>
          <dgm:chMax val="0"/>
          <dgm:chPref val="0"/>
          <dgm:bulletEnabled val="1"/>
        </dgm:presLayoutVars>
      </dgm:prSet>
      <dgm:spPr/>
      <dgm:t>
        <a:bodyPr/>
        <a:lstStyle/>
        <a:p>
          <a:endParaRPr lang="en-US"/>
        </a:p>
      </dgm:t>
    </dgm:pt>
    <dgm:pt modelId="{E34F2C61-54AC-4100-9507-666647394310}" type="pres">
      <dgm:prSet presAssocID="{6ED400FD-CD58-43F1-8AF9-5E1BAA3E4E32}" presName="accentShape_3" presStyleCnt="0"/>
      <dgm:spPr/>
    </dgm:pt>
    <dgm:pt modelId="{271812AF-0B5D-47AF-81B5-5E43849FE767}" type="pres">
      <dgm:prSet presAssocID="{6ED400FD-CD58-43F1-8AF9-5E1BAA3E4E32}" presName="imageRepeatNode" presStyleLbl="node1" presStyleIdx="2" presStyleCnt="5"/>
      <dgm:spPr/>
      <dgm:t>
        <a:bodyPr/>
        <a:lstStyle/>
        <a:p>
          <a:endParaRPr lang="en-US"/>
        </a:p>
      </dgm:t>
    </dgm:pt>
    <dgm:pt modelId="{6C9B5F8B-D561-5841-8F23-593DEA007F47}" type="pres">
      <dgm:prSet presAssocID="{A88DD05D-AC8F-F948-963E-BF3373C7919E}" presName="parentText_4" presStyleLbl="node1" presStyleIdx="2" presStyleCnt="5">
        <dgm:presLayoutVars>
          <dgm:chMax val="1"/>
          <dgm:chPref val="1"/>
          <dgm:bulletEnabled val="1"/>
        </dgm:presLayoutVars>
      </dgm:prSet>
      <dgm:spPr/>
      <dgm:t>
        <a:bodyPr/>
        <a:lstStyle/>
        <a:p>
          <a:endParaRPr lang="en-US"/>
        </a:p>
      </dgm:t>
    </dgm:pt>
    <dgm:pt modelId="{B256E2F0-57D7-384F-9981-2ED4DF56E628}" type="pres">
      <dgm:prSet presAssocID="{A88DD05D-AC8F-F948-963E-BF3373C7919E}" presName="childText_4" presStyleLbl="node2" presStyleIdx="0" presStyleCnt="0">
        <dgm:presLayoutVars>
          <dgm:chMax val="0"/>
          <dgm:chPref val="0"/>
          <dgm:bulletEnabled val="1"/>
        </dgm:presLayoutVars>
      </dgm:prSet>
      <dgm:spPr/>
      <dgm:t>
        <a:bodyPr/>
        <a:lstStyle/>
        <a:p>
          <a:endParaRPr lang="en-US"/>
        </a:p>
      </dgm:t>
    </dgm:pt>
    <dgm:pt modelId="{A8F5FC56-A4F4-104C-AFFB-07871E5A1D90}" type="pres">
      <dgm:prSet presAssocID="{A88DD05D-AC8F-F948-963E-BF3373C7919E}" presName="accentShape_4" presStyleCnt="0"/>
      <dgm:spPr/>
    </dgm:pt>
    <dgm:pt modelId="{6CFC2734-EDA5-FC4A-BBED-5A5D26A9CD54}" type="pres">
      <dgm:prSet presAssocID="{A88DD05D-AC8F-F948-963E-BF3373C7919E}" presName="imageRepeatNode" presStyleLbl="node1" presStyleIdx="3" presStyleCnt="5"/>
      <dgm:spPr/>
      <dgm:t>
        <a:bodyPr/>
        <a:lstStyle/>
        <a:p>
          <a:endParaRPr lang="en-US"/>
        </a:p>
      </dgm:t>
    </dgm:pt>
    <dgm:pt modelId="{CE02DD53-20B1-40B7-8504-9D17D88735D6}" type="pres">
      <dgm:prSet presAssocID="{4C5D6902-763B-401E-93DE-46E6C3EEF996}" presName="parentText_5" presStyleLbl="node1" presStyleIdx="3" presStyleCnt="5">
        <dgm:presLayoutVars>
          <dgm:chMax val="1"/>
          <dgm:chPref val="1"/>
          <dgm:bulletEnabled val="1"/>
        </dgm:presLayoutVars>
      </dgm:prSet>
      <dgm:spPr/>
      <dgm:t>
        <a:bodyPr/>
        <a:lstStyle/>
        <a:p>
          <a:endParaRPr lang="en-US"/>
        </a:p>
      </dgm:t>
    </dgm:pt>
    <dgm:pt modelId="{E111A287-D9F3-4E13-81BE-F168936534B2}" type="pres">
      <dgm:prSet presAssocID="{4C5D6902-763B-401E-93DE-46E6C3EEF996}" presName="childText_5" presStyleLbl="node2" presStyleIdx="0" presStyleCnt="0">
        <dgm:presLayoutVars>
          <dgm:chMax val="0"/>
          <dgm:chPref val="0"/>
          <dgm:bulletEnabled val="1"/>
        </dgm:presLayoutVars>
      </dgm:prSet>
      <dgm:spPr/>
      <dgm:t>
        <a:bodyPr/>
        <a:lstStyle/>
        <a:p>
          <a:endParaRPr lang="en-US"/>
        </a:p>
      </dgm:t>
    </dgm:pt>
    <dgm:pt modelId="{2A8320EF-FAA8-43AB-93B0-3895986DE3FC}" type="pres">
      <dgm:prSet presAssocID="{4C5D6902-763B-401E-93DE-46E6C3EEF996}" presName="accentShape_5" presStyleCnt="0"/>
      <dgm:spPr/>
    </dgm:pt>
    <dgm:pt modelId="{FB3694DF-AB02-4EF4-BF68-14DDB0B1391E}" type="pres">
      <dgm:prSet presAssocID="{4C5D6902-763B-401E-93DE-46E6C3EEF996}" presName="imageRepeatNode" presStyleLbl="node1" presStyleIdx="4" presStyleCnt="5" custScaleX="110416" custScaleY="102468"/>
      <dgm:spPr/>
      <dgm:t>
        <a:bodyPr/>
        <a:lstStyle/>
        <a:p>
          <a:endParaRPr lang="en-US"/>
        </a:p>
      </dgm:t>
    </dgm:pt>
  </dgm:ptLst>
  <dgm:cxnLst>
    <dgm:cxn modelId="{F06100CB-D43F-2C4A-BCBF-AF1622090B33}" type="presOf" srcId="{DC2359BC-85DA-488F-8064-EF7ACC0D1EB7}" destId="{FDEC0FBD-AFC8-4644-8E5D-7BB3FAD6B244}" srcOrd="0" destOrd="0" presId="urn:microsoft.com/office/officeart/2009/3/layout/BlockDescendingList"/>
    <dgm:cxn modelId="{1FEE70C7-F24B-46DF-AAEE-4315C9D86C53}" srcId="{902BC970-8458-4BE2-9985-7590C9CF7E5C}" destId="{61DA900B-69D5-4FC6-8AF3-8651B8700015}" srcOrd="0" destOrd="0" parTransId="{DEE24198-99BB-476E-8B20-A5A1AFC1B5A0}" sibTransId="{54144BA8-3A0B-4D33-8B34-23310D973F84}"/>
    <dgm:cxn modelId="{0934ECB5-D99B-9949-8FEC-676F56C99E70}" type="presOf" srcId="{36B6771A-ADF0-4136-90C8-647319ED202B}" destId="{130ABC61-2304-4A68-A265-EAC1D262082A}" srcOrd="0" destOrd="0" presId="urn:microsoft.com/office/officeart/2009/3/layout/BlockDescendingList"/>
    <dgm:cxn modelId="{DCF43C30-D512-004B-8A53-ACC674274DDF}" type="presOf" srcId="{A88DD05D-AC8F-F948-963E-BF3373C7919E}" destId="{6C9B5F8B-D561-5841-8F23-593DEA007F47}" srcOrd="0" destOrd="0" presId="urn:microsoft.com/office/officeart/2009/3/layout/BlockDescendingList"/>
    <dgm:cxn modelId="{9FC7524D-39FE-4E72-AFF2-32FF3F3BF9A1}" srcId="{6ED400FD-CD58-43F1-8AF9-5E1BAA3E4E32}" destId="{12A9CED1-36A4-4371-9959-D15BF9C4E0E0}" srcOrd="0" destOrd="0" parTransId="{02F0C35F-711F-40F9-B290-4F00FE63C178}" sibTransId="{590D4594-C0A0-4A3E-9E7C-EBEEDC0EAC73}"/>
    <dgm:cxn modelId="{CF3EB5C1-C7FC-400A-AA16-48715C3B4602}" srcId="{36B6771A-ADF0-4136-90C8-647319ED202B}" destId="{902BC970-8458-4BE2-9985-7590C9CF7E5C}" srcOrd="1" destOrd="0" parTransId="{15E11380-D572-4832-8638-81BCB35FD22C}" sibTransId="{C12AA4F1-D755-4E58-ACBB-66D7059BE2F9}"/>
    <dgm:cxn modelId="{6C6679E8-20F0-4446-9BD5-CC39BDDFB108}" type="presOf" srcId="{1D4E3989-6DC2-9047-8694-B466CD67A7E0}" destId="{B256E2F0-57D7-384F-9981-2ED4DF56E628}" srcOrd="0" destOrd="2" presId="urn:microsoft.com/office/officeart/2009/3/layout/BlockDescendingList"/>
    <dgm:cxn modelId="{E7844474-8BA9-3C47-ADD3-9B7EED10BDD9}" type="presOf" srcId="{BF93868F-1CA8-48EA-B4A8-FE6BD361DA78}" destId="{E111A287-D9F3-4E13-81BE-F168936534B2}" srcOrd="0" destOrd="0" presId="urn:microsoft.com/office/officeart/2009/3/layout/BlockDescendingList"/>
    <dgm:cxn modelId="{06040167-AA07-D34B-94C4-19F743DB6EE2}" srcId="{A88DD05D-AC8F-F948-963E-BF3373C7919E}" destId="{5A1388A6-2FCB-6B44-B638-E06AE1CB630B}" srcOrd="1" destOrd="0" parTransId="{65181656-662D-5548-88C1-FA598A71DFBB}" sibTransId="{C71DB0FC-E84A-6E4B-BBFE-2B321E095A83}"/>
    <dgm:cxn modelId="{FB01148C-5297-4B8C-A01F-3D36244B30F9}" srcId="{36B6771A-ADF0-4136-90C8-647319ED202B}" destId="{51D5C57A-5A38-41DB-AB58-D338CA2CD21B}" srcOrd="0" destOrd="0" parTransId="{9EA7BF3F-169A-4226-A4FE-ADB2CEA851A7}" sibTransId="{69185953-B98E-4F96-AC10-55C15B59081C}"/>
    <dgm:cxn modelId="{696408EC-E363-994D-96A4-91FCDBD90679}" type="presOf" srcId="{61DA900B-69D5-4FC6-8AF3-8651B8700015}" destId="{97D873BD-3598-4642-88FB-60B9F95DB461}" srcOrd="0" destOrd="0" presId="urn:microsoft.com/office/officeart/2009/3/layout/BlockDescendingList"/>
    <dgm:cxn modelId="{6F9CB794-2827-3246-9977-B0B0BFBA748E}" type="presOf" srcId="{80ED2534-0AF7-43E8-AF9D-5AB5FD9AEC84}" destId="{95BEA58A-C543-4ABC-8444-38E387347DA5}" srcOrd="0" destOrd="2" presId="urn:microsoft.com/office/officeart/2009/3/layout/BlockDescendingList"/>
    <dgm:cxn modelId="{968278F9-0152-D042-987B-B02913DC1BB5}" type="presOf" srcId="{51D5C57A-5A38-41DB-AB58-D338CA2CD21B}" destId="{049D9D44-AA4F-45BE-B3DC-0B1F036972E6}" srcOrd="1" destOrd="0" presId="urn:microsoft.com/office/officeart/2009/3/layout/BlockDescendingList"/>
    <dgm:cxn modelId="{646C2834-7BC3-ED4B-9338-A4E2717A0D01}" type="presOf" srcId="{6ED400FD-CD58-43F1-8AF9-5E1BAA3E4E32}" destId="{271812AF-0B5D-47AF-81B5-5E43849FE767}" srcOrd="1" destOrd="0" presId="urn:microsoft.com/office/officeart/2009/3/layout/BlockDescendingList"/>
    <dgm:cxn modelId="{3AFBFB5B-B47D-FE4B-809F-C88976D83143}" srcId="{4C5D6902-763B-401E-93DE-46E6C3EEF996}" destId="{01C44D48-92BD-BF45-95D4-407F29A978C3}" srcOrd="2" destOrd="0" parTransId="{82331C5F-FEF1-2847-9E07-B520544FA937}" sibTransId="{E4008979-AA9F-D04A-84FB-22F0C17B8C44}"/>
    <dgm:cxn modelId="{E5AEA2C3-775D-467B-8485-2CB651A7B7B0}" srcId="{36B6771A-ADF0-4136-90C8-647319ED202B}" destId="{6ED400FD-CD58-43F1-8AF9-5E1BAA3E4E32}" srcOrd="2" destOrd="0" parTransId="{8DAB876F-4B70-4DA8-83B2-8465D988143A}" sibTransId="{7670D182-1306-479C-9972-9F7311D1F9E2}"/>
    <dgm:cxn modelId="{B27D3CE7-BD76-E744-A60B-25ADB7168B3C}" srcId="{4C5D6902-763B-401E-93DE-46E6C3EEF996}" destId="{962ACBB9-68E4-634B-A57C-CD4DA36D1038}" srcOrd="1" destOrd="0" parTransId="{97390D13-0139-994B-B2C4-289135102EAB}" sibTransId="{AC6A95DD-4BB7-E44A-BFEF-59F30CD53ECB}"/>
    <dgm:cxn modelId="{D8A2CA77-DCAF-0045-ADE6-E6C0F690CC83}" srcId="{A88DD05D-AC8F-F948-963E-BF3373C7919E}" destId="{1D4E3989-6DC2-9047-8694-B466CD67A7E0}" srcOrd="2" destOrd="0" parTransId="{75D69530-CBD1-0F4E-A927-A9103D1C26BB}" sibTransId="{83E231D1-D3C9-B24E-867A-B4746491EB63}"/>
    <dgm:cxn modelId="{E2A77653-BAED-1340-8BB1-1C6E2C2EA6DA}" type="presOf" srcId="{8DE91159-DE57-4CA2-AB29-86F5F20B7CE3}" destId="{97D873BD-3598-4642-88FB-60B9F95DB461}" srcOrd="0" destOrd="1" presId="urn:microsoft.com/office/officeart/2009/3/layout/BlockDescendingList"/>
    <dgm:cxn modelId="{A9E474EF-9E29-F747-9ED9-80E2166766F4}" srcId="{36B6771A-ADF0-4136-90C8-647319ED202B}" destId="{A88DD05D-AC8F-F948-963E-BF3373C7919E}" srcOrd="3" destOrd="0" parTransId="{A035B941-5B4A-6848-BADD-9A8FDE3D7288}" sibTransId="{4EAA8AE0-8ACF-2D48-B259-37145008D1E3}"/>
    <dgm:cxn modelId="{A58B302D-E32D-C041-B3C6-87BB73E36C53}" srcId="{A88DD05D-AC8F-F948-963E-BF3373C7919E}" destId="{04AE9AEA-4965-0A49-808A-5F28980548A1}" srcOrd="0" destOrd="0" parTransId="{442CB6B9-DB13-E649-9892-A29231C12AC9}" sibTransId="{790E7655-1936-F740-9451-86C0DA55F7B4}"/>
    <dgm:cxn modelId="{FEDC3333-B561-4063-BB54-C56702C26326}" srcId="{6ED400FD-CD58-43F1-8AF9-5E1BAA3E4E32}" destId="{64EF6FA9-94AE-4940-82D3-7959182382CE}" srcOrd="1" destOrd="0" parTransId="{3C544679-EE3F-4152-B6D6-C571CAA029EF}" sibTransId="{A9472420-2EC6-4A74-9370-B79FFA1B151E}"/>
    <dgm:cxn modelId="{132213D1-6B68-7C4E-8ECF-357D98837094}" type="presOf" srcId="{64EF6FA9-94AE-4940-82D3-7959182382CE}" destId="{95BEA58A-C543-4ABC-8444-38E387347DA5}" srcOrd="0" destOrd="1" presId="urn:microsoft.com/office/officeart/2009/3/layout/BlockDescendingList"/>
    <dgm:cxn modelId="{0686CE95-21B1-4A03-9E89-C146508CBC27}" srcId="{51D5C57A-5A38-41DB-AB58-D338CA2CD21B}" destId="{DC2359BC-85DA-488F-8064-EF7ACC0D1EB7}" srcOrd="0" destOrd="0" parTransId="{3234053C-387B-42A3-B946-076C326F50A6}" sibTransId="{E15C31C0-B8F9-47FF-A262-E1C624274E47}"/>
    <dgm:cxn modelId="{E0BC469B-75E3-5144-9F11-5BFC7DAB3910}" type="presOf" srcId="{6ED400FD-CD58-43F1-8AF9-5E1BAA3E4E32}" destId="{780CE78B-1EB7-4B76-9BD9-7ED86A121AF6}" srcOrd="0" destOrd="0" presId="urn:microsoft.com/office/officeart/2009/3/layout/BlockDescendingList"/>
    <dgm:cxn modelId="{3D357338-C919-6B42-9E3E-62E07B0B5F72}" type="presOf" srcId="{962ACBB9-68E4-634B-A57C-CD4DA36D1038}" destId="{E111A287-D9F3-4E13-81BE-F168936534B2}" srcOrd="0" destOrd="1" presId="urn:microsoft.com/office/officeart/2009/3/layout/BlockDescendingList"/>
    <dgm:cxn modelId="{8FEB1F91-7ED6-D84A-A001-74396BEFA294}" type="presOf" srcId="{04AE9AEA-4965-0A49-808A-5F28980548A1}" destId="{B256E2F0-57D7-384F-9981-2ED4DF56E628}" srcOrd="0" destOrd="0" presId="urn:microsoft.com/office/officeart/2009/3/layout/BlockDescendingList"/>
    <dgm:cxn modelId="{53619E05-0F29-5643-B6F9-EE4D122F6971}" type="presOf" srcId="{902BC970-8458-4BE2-9985-7590C9CF7E5C}" destId="{A7674D44-B6AC-4C0B-87CD-519F0BF60AEC}" srcOrd="1" destOrd="0" presId="urn:microsoft.com/office/officeart/2009/3/layout/BlockDescendingList"/>
    <dgm:cxn modelId="{27A0327F-19AE-4886-86C1-162461CAF330}" srcId="{6ED400FD-CD58-43F1-8AF9-5E1BAA3E4E32}" destId="{80ED2534-0AF7-43E8-AF9D-5AB5FD9AEC84}" srcOrd="2" destOrd="0" parTransId="{F5FB0A45-AC75-4D94-8030-62A1D3EEEAE4}" sibTransId="{D37F438F-3FC4-4353-89D0-562D125BF75C}"/>
    <dgm:cxn modelId="{C4DEDDA7-B7D1-E44B-83EE-0BA126266C00}" srcId="{4C5D6902-763B-401E-93DE-46E6C3EEF996}" destId="{E8EE8FA8-1C4A-3345-9431-A8820583A7FC}" srcOrd="3" destOrd="0" parTransId="{E957FCFF-C0C9-8343-B723-4DC9739FE1AC}" sibTransId="{C9EE71F4-FED4-794A-842A-7EC811369E8D}"/>
    <dgm:cxn modelId="{D3B1A807-BBFC-164E-9BA9-B7E7C38A1C09}" type="presOf" srcId="{4C5D6902-763B-401E-93DE-46E6C3EEF996}" destId="{CE02DD53-20B1-40B7-8504-9D17D88735D6}" srcOrd="0" destOrd="0" presId="urn:microsoft.com/office/officeart/2009/3/layout/BlockDescendingList"/>
    <dgm:cxn modelId="{3BEB7B96-3018-394A-A872-84BFEFE9C05B}" type="presOf" srcId="{51D5C57A-5A38-41DB-AB58-D338CA2CD21B}" destId="{7E74034D-C76C-4364-B340-2AA09056FE48}" srcOrd="0" destOrd="0" presId="urn:microsoft.com/office/officeart/2009/3/layout/BlockDescendingList"/>
    <dgm:cxn modelId="{1E79DA08-237A-4DA9-B505-BE69BF3EBCBB}" srcId="{36B6771A-ADF0-4136-90C8-647319ED202B}" destId="{4C5D6902-763B-401E-93DE-46E6C3EEF996}" srcOrd="4" destOrd="0" parTransId="{5179681F-4BE2-420C-86CF-BB4633687C9B}" sibTransId="{D7FF45A5-7320-434B-B2DF-4B9DA59B8CFB}"/>
    <dgm:cxn modelId="{00E310F8-8C1F-4A45-9B1B-E710CA3ADF77}" srcId="{4C5D6902-763B-401E-93DE-46E6C3EEF996}" destId="{BF93868F-1CA8-48EA-B4A8-FE6BD361DA78}" srcOrd="0" destOrd="0" parTransId="{AD4C45C2-FF84-436F-AC66-FB78F5DFCF4D}" sibTransId="{D09056D4-DDD2-4449-9001-58539AA76789}"/>
    <dgm:cxn modelId="{4061C788-AC2D-F744-A04D-988887A6EFD4}" type="presOf" srcId="{49DED73B-B6C5-4844-8C79-DE1E16A179AA}" destId="{FDEC0FBD-AFC8-4644-8E5D-7BB3FAD6B244}" srcOrd="0" destOrd="1" presId="urn:microsoft.com/office/officeart/2009/3/layout/BlockDescendingList"/>
    <dgm:cxn modelId="{E51DA68D-5DE2-ED48-B5D3-1903760D5B79}" type="presOf" srcId="{01C44D48-92BD-BF45-95D4-407F29A978C3}" destId="{E111A287-D9F3-4E13-81BE-F168936534B2}" srcOrd="0" destOrd="2" presId="urn:microsoft.com/office/officeart/2009/3/layout/BlockDescendingList"/>
    <dgm:cxn modelId="{1F1E720F-714C-D043-B665-358933163DA5}" type="presOf" srcId="{5A1388A6-2FCB-6B44-B638-E06AE1CB630B}" destId="{B256E2F0-57D7-384F-9981-2ED4DF56E628}" srcOrd="0" destOrd="1" presId="urn:microsoft.com/office/officeart/2009/3/layout/BlockDescendingList"/>
    <dgm:cxn modelId="{97EFE57A-548B-7940-97EB-A70CE5F50953}" type="presOf" srcId="{A88DD05D-AC8F-F948-963E-BF3373C7919E}" destId="{6CFC2734-EDA5-FC4A-BBED-5A5D26A9CD54}" srcOrd="1" destOrd="0" presId="urn:microsoft.com/office/officeart/2009/3/layout/BlockDescendingList"/>
    <dgm:cxn modelId="{69B16DFF-C60B-4C73-8F7A-18CDA996C54E}" srcId="{51D5C57A-5A38-41DB-AB58-D338CA2CD21B}" destId="{49DED73B-B6C5-4844-8C79-DE1E16A179AA}" srcOrd="1" destOrd="0" parTransId="{9A9A5733-9BA5-4CF0-B9C4-A6A7BCA985C5}" sibTransId="{9225A951-ED23-4631-8545-AB9D0198148D}"/>
    <dgm:cxn modelId="{1401AFFA-633A-9D4E-819C-491DEA2D453F}" type="presOf" srcId="{E8EE8FA8-1C4A-3345-9431-A8820583A7FC}" destId="{E111A287-D9F3-4E13-81BE-F168936534B2}" srcOrd="0" destOrd="3" presId="urn:microsoft.com/office/officeart/2009/3/layout/BlockDescendingList"/>
    <dgm:cxn modelId="{3625ECA7-A58C-1C44-8621-989EC69E3B41}" type="presOf" srcId="{12A9CED1-36A4-4371-9959-D15BF9C4E0E0}" destId="{95BEA58A-C543-4ABC-8444-38E387347DA5}" srcOrd="0" destOrd="0" presId="urn:microsoft.com/office/officeart/2009/3/layout/BlockDescendingList"/>
    <dgm:cxn modelId="{8D52B26B-2770-4FE6-8BB5-01CE29C30315}" srcId="{902BC970-8458-4BE2-9985-7590C9CF7E5C}" destId="{8DE91159-DE57-4CA2-AB29-86F5F20B7CE3}" srcOrd="1" destOrd="0" parTransId="{245A2DAF-B3B3-4304-ABB2-28AB11F4D2FB}" sibTransId="{5EBFB8E0-1B1D-45DD-8EA7-612FB8DD8971}"/>
    <dgm:cxn modelId="{22D121A9-F756-C240-99BE-058DB5A42903}" type="presOf" srcId="{4C5D6902-763B-401E-93DE-46E6C3EEF996}" destId="{FB3694DF-AB02-4EF4-BF68-14DDB0B1391E}" srcOrd="1" destOrd="0" presId="urn:microsoft.com/office/officeart/2009/3/layout/BlockDescendingList"/>
    <dgm:cxn modelId="{26BA5954-7FF1-9E45-AE1C-224F2AEE45CD}" type="presOf" srcId="{902BC970-8458-4BE2-9985-7590C9CF7E5C}" destId="{F766CE37-B645-4703-8502-A21630711F98}" srcOrd="0" destOrd="0" presId="urn:microsoft.com/office/officeart/2009/3/layout/BlockDescendingList"/>
    <dgm:cxn modelId="{4CDF2284-F26C-CE49-AD43-5045FA4F7974}" type="presParOf" srcId="{130ABC61-2304-4A68-A265-EAC1D262082A}" destId="{7E74034D-C76C-4364-B340-2AA09056FE48}" srcOrd="0" destOrd="0" presId="urn:microsoft.com/office/officeart/2009/3/layout/BlockDescendingList"/>
    <dgm:cxn modelId="{19056D9E-4525-3941-8A9C-F98C7BDC3AA9}" type="presParOf" srcId="{130ABC61-2304-4A68-A265-EAC1D262082A}" destId="{FDEC0FBD-AFC8-4644-8E5D-7BB3FAD6B244}" srcOrd="1" destOrd="0" presId="urn:microsoft.com/office/officeart/2009/3/layout/BlockDescendingList"/>
    <dgm:cxn modelId="{938BB592-9397-E743-8048-4FD0EEDCDB26}" type="presParOf" srcId="{130ABC61-2304-4A68-A265-EAC1D262082A}" destId="{218FCC09-7512-42E6-AB93-494D98291537}" srcOrd="2" destOrd="0" presId="urn:microsoft.com/office/officeart/2009/3/layout/BlockDescendingList"/>
    <dgm:cxn modelId="{A1E193F7-15D3-F34F-BFDC-544BEDEDC114}" type="presParOf" srcId="{218FCC09-7512-42E6-AB93-494D98291537}" destId="{049D9D44-AA4F-45BE-B3DC-0B1F036972E6}" srcOrd="0" destOrd="0" presId="urn:microsoft.com/office/officeart/2009/3/layout/BlockDescendingList"/>
    <dgm:cxn modelId="{7F14E012-7C48-EB47-92C1-8AF023BB8ED2}" type="presParOf" srcId="{130ABC61-2304-4A68-A265-EAC1D262082A}" destId="{F766CE37-B645-4703-8502-A21630711F98}" srcOrd="3" destOrd="0" presId="urn:microsoft.com/office/officeart/2009/3/layout/BlockDescendingList"/>
    <dgm:cxn modelId="{44C095E3-1C30-5845-954B-FD81B64A1239}" type="presParOf" srcId="{130ABC61-2304-4A68-A265-EAC1D262082A}" destId="{97D873BD-3598-4642-88FB-60B9F95DB461}" srcOrd="4" destOrd="0" presId="urn:microsoft.com/office/officeart/2009/3/layout/BlockDescendingList"/>
    <dgm:cxn modelId="{DC20F789-46A4-4243-A66D-A67061CA9EDF}" type="presParOf" srcId="{130ABC61-2304-4A68-A265-EAC1D262082A}" destId="{8DC66E2F-A0DE-4280-8813-94292BC3B3B4}" srcOrd="5" destOrd="0" presId="urn:microsoft.com/office/officeart/2009/3/layout/BlockDescendingList"/>
    <dgm:cxn modelId="{E7B2E3B6-911A-9F45-85CD-024E6F170D03}" type="presParOf" srcId="{8DC66E2F-A0DE-4280-8813-94292BC3B3B4}" destId="{A7674D44-B6AC-4C0B-87CD-519F0BF60AEC}" srcOrd="0" destOrd="0" presId="urn:microsoft.com/office/officeart/2009/3/layout/BlockDescendingList"/>
    <dgm:cxn modelId="{04ADF81E-C944-6149-A36C-582059AEFFC9}" type="presParOf" srcId="{130ABC61-2304-4A68-A265-EAC1D262082A}" destId="{780CE78B-1EB7-4B76-9BD9-7ED86A121AF6}" srcOrd="6" destOrd="0" presId="urn:microsoft.com/office/officeart/2009/3/layout/BlockDescendingList"/>
    <dgm:cxn modelId="{47CE1EC1-0654-014F-B9CC-1EB1DE57E40B}" type="presParOf" srcId="{130ABC61-2304-4A68-A265-EAC1D262082A}" destId="{95BEA58A-C543-4ABC-8444-38E387347DA5}" srcOrd="7" destOrd="0" presId="urn:microsoft.com/office/officeart/2009/3/layout/BlockDescendingList"/>
    <dgm:cxn modelId="{63F7065B-81A7-ED41-8AFD-7EEA1448119A}" type="presParOf" srcId="{130ABC61-2304-4A68-A265-EAC1D262082A}" destId="{E34F2C61-54AC-4100-9507-666647394310}" srcOrd="8" destOrd="0" presId="urn:microsoft.com/office/officeart/2009/3/layout/BlockDescendingList"/>
    <dgm:cxn modelId="{AF5D8D12-385B-DE40-8C95-7824A0FC9F33}" type="presParOf" srcId="{E34F2C61-54AC-4100-9507-666647394310}" destId="{271812AF-0B5D-47AF-81B5-5E43849FE767}" srcOrd="0" destOrd="0" presId="urn:microsoft.com/office/officeart/2009/3/layout/BlockDescendingList"/>
    <dgm:cxn modelId="{BEA22DBF-20AD-8B4B-A344-6044B7FA19D9}" type="presParOf" srcId="{130ABC61-2304-4A68-A265-EAC1D262082A}" destId="{6C9B5F8B-D561-5841-8F23-593DEA007F47}" srcOrd="9" destOrd="0" presId="urn:microsoft.com/office/officeart/2009/3/layout/BlockDescendingList"/>
    <dgm:cxn modelId="{13E1A0C1-07E7-AD4C-AF42-31D926559719}" type="presParOf" srcId="{130ABC61-2304-4A68-A265-EAC1D262082A}" destId="{B256E2F0-57D7-384F-9981-2ED4DF56E628}" srcOrd="10" destOrd="0" presId="urn:microsoft.com/office/officeart/2009/3/layout/BlockDescendingList"/>
    <dgm:cxn modelId="{F8E6D956-AA80-8F44-9767-C9F6D34B84F5}" type="presParOf" srcId="{130ABC61-2304-4A68-A265-EAC1D262082A}" destId="{A8F5FC56-A4F4-104C-AFFB-07871E5A1D90}" srcOrd="11" destOrd="0" presId="urn:microsoft.com/office/officeart/2009/3/layout/BlockDescendingList"/>
    <dgm:cxn modelId="{33D17AF4-4163-F643-B534-F293FFC9C113}" type="presParOf" srcId="{A8F5FC56-A4F4-104C-AFFB-07871E5A1D90}" destId="{6CFC2734-EDA5-FC4A-BBED-5A5D26A9CD54}" srcOrd="0" destOrd="0" presId="urn:microsoft.com/office/officeart/2009/3/layout/BlockDescendingList"/>
    <dgm:cxn modelId="{159CAA77-20BC-644E-8C90-855A329E1D28}" type="presParOf" srcId="{130ABC61-2304-4A68-A265-EAC1D262082A}" destId="{CE02DD53-20B1-40B7-8504-9D17D88735D6}" srcOrd="12" destOrd="0" presId="urn:microsoft.com/office/officeart/2009/3/layout/BlockDescendingList"/>
    <dgm:cxn modelId="{0B3E32A7-7553-354F-A626-B19E303CBB92}" type="presParOf" srcId="{130ABC61-2304-4A68-A265-EAC1D262082A}" destId="{E111A287-D9F3-4E13-81BE-F168936534B2}" srcOrd="13" destOrd="0" presId="urn:microsoft.com/office/officeart/2009/3/layout/BlockDescendingList"/>
    <dgm:cxn modelId="{AB179F7F-A3D6-AF4F-BC9C-65DDD0E8E83D}" type="presParOf" srcId="{130ABC61-2304-4A68-A265-EAC1D262082A}" destId="{2A8320EF-FAA8-43AB-93B0-3895986DE3FC}" srcOrd="14" destOrd="0" presId="urn:microsoft.com/office/officeart/2009/3/layout/BlockDescendingList"/>
    <dgm:cxn modelId="{6CFE7CA1-3869-D840-87EA-D39D7D890781}" type="presParOf" srcId="{2A8320EF-FAA8-43AB-93B0-3895986DE3FC}" destId="{FB3694DF-AB02-4EF4-BF68-14DDB0B1391E}" srcOrd="0" destOrd="0" presId="urn:microsoft.com/office/officeart/2009/3/layout/BlockDescending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1812AF-0B5D-47AF-81B5-5E43849FE767}">
      <dsp:nvSpPr>
        <dsp:cNvPr id="0" name=""/>
        <dsp:cNvSpPr/>
      </dsp:nvSpPr>
      <dsp:spPr>
        <a:xfrm>
          <a:off x="3295203" y="998705"/>
          <a:ext cx="1418057" cy="3003970"/>
        </a:xfrm>
        <a:prstGeom prst="rect">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0" rIns="97155" bIns="21590" numCol="1" spcCol="1270" anchor="ctr" anchorCtr="0">
          <a:noAutofit/>
        </a:bodyPr>
        <a:lstStyle/>
        <a:p>
          <a:pPr lvl="0" algn="r" defTabSz="755650">
            <a:lnSpc>
              <a:spcPct val="90000"/>
            </a:lnSpc>
            <a:spcBef>
              <a:spcPct val="0"/>
            </a:spcBef>
            <a:spcAft>
              <a:spcPct val="35000"/>
            </a:spcAft>
          </a:pPr>
          <a:r>
            <a:rPr lang="en-US" sz="1700" kern="1200" dirty="0" smtClean="0"/>
            <a:t>October/November  </a:t>
          </a:r>
          <a:r>
            <a:rPr lang="en-US" sz="1700" kern="1200" dirty="0"/>
            <a:t>Review </a:t>
          </a:r>
        </a:p>
      </dsp:txBody>
      <dsp:txXfrm rot="16200000">
        <a:off x="3135480" y="2166144"/>
        <a:ext cx="2703573" cy="368695"/>
      </dsp:txXfrm>
    </dsp:sp>
    <dsp:sp modelId="{A7674D44-B6AC-4C0B-87CD-519F0BF60AEC}">
      <dsp:nvSpPr>
        <dsp:cNvPr id="0" name=""/>
        <dsp:cNvSpPr/>
      </dsp:nvSpPr>
      <dsp:spPr>
        <a:xfrm>
          <a:off x="1747352" y="493570"/>
          <a:ext cx="1418057" cy="3509104"/>
        </a:xfrm>
        <a:prstGeom prst="rect">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0" rIns="97155" bIns="21590" numCol="1" spcCol="1270" anchor="ctr" anchorCtr="0">
          <a:noAutofit/>
        </a:bodyPr>
        <a:lstStyle/>
        <a:p>
          <a:pPr lvl="0" algn="r" defTabSz="755650">
            <a:lnSpc>
              <a:spcPct val="90000"/>
            </a:lnSpc>
            <a:spcBef>
              <a:spcPct val="0"/>
            </a:spcBef>
            <a:spcAft>
              <a:spcPct val="35000"/>
            </a:spcAft>
          </a:pPr>
          <a:r>
            <a:rPr lang="en-US" sz="1700" kern="1200" dirty="0"/>
            <a:t>September 14 Application Due </a:t>
          </a:r>
        </a:p>
      </dsp:txBody>
      <dsp:txXfrm rot="16200000">
        <a:off x="1360318" y="1888320"/>
        <a:ext cx="3158194" cy="368695"/>
      </dsp:txXfrm>
    </dsp:sp>
    <dsp:sp modelId="{6CFC2734-EDA5-FC4A-BBED-5A5D26A9CD54}">
      <dsp:nvSpPr>
        <dsp:cNvPr id="0" name=""/>
        <dsp:cNvSpPr/>
      </dsp:nvSpPr>
      <dsp:spPr>
        <a:xfrm>
          <a:off x="4842249" y="1512252"/>
          <a:ext cx="1418057" cy="2490423"/>
        </a:xfrm>
        <a:prstGeom prst="rect">
          <a:avLst/>
        </a:prstGeom>
        <a:gradFill rotWithShape="0">
          <a:gsLst>
            <a:gs pos="0">
              <a:schemeClr val="accent5">
                <a:hueOff val="0"/>
                <a:satOff val="0"/>
                <a:lumOff val="0"/>
                <a:alphaOff val="0"/>
                <a:tint val="100000"/>
                <a:shade val="100000"/>
                <a:satMod val="130000"/>
              </a:schemeClr>
            </a:gs>
            <a:gs pos="100000">
              <a:schemeClr val="accent5">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0" rIns="97155" bIns="21590" numCol="1" spcCol="1270" anchor="ctr" anchorCtr="0">
          <a:noAutofit/>
        </a:bodyPr>
        <a:lstStyle/>
        <a:p>
          <a:pPr lvl="0" algn="r" defTabSz="755650">
            <a:lnSpc>
              <a:spcPct val="90000"/>
            </a:lnSpc>
            <a:spcBef>
              <a:spcPct val="0"/>
            </a:spcBef>
            <a:spcAft>
              <a:spcPct val="35000"/>
            </a:spcAft>
          </a:pPr>
          <a:r>
            <a:rPr lang="en-US" sz="1700" kern="1200" dirty="0"/>
            <a:t>December  Finalists</a:t>
          </a:r>
        </a:p>
      </dsp:txBody>
      <dsp:txXfrm rot="16200000">
        <a:off x="4913622" y="2448595"/>
        <a:ext cx="2241380" cy="368695"/>
      </dsp:txXfrm>
    </dsp:sp>
    <dsp:sp modelId="{049D9D44-AA4F-45BE-B3DC-0B1F036972E6}">
      <dsp:nvSpPr>
        <dsp:cNvPr id="0" name=""/>
        <dsp:cNvSpPr/>
      </dsp:nvSpPr>
      <dsp:spPr>
        <a:xfrm>
          <a:off x="199500" y="14473"/>
          <a:ext cx="1418057" cy="3986599"/>
        </a:xfrm>
        <a:prstGeom prst="rect">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0" rIns="97155" bIns="21590" numCol="1" spcCol="1270" anchor="ctr" anchorCtr="0">
          <a:noAutofit/>
        </a:bodyPr>
        <a:lstStyle/>
        <a:p>
          <a:pPr lvl="0" algn="r" defTabSz="755650">
            <a:lnSpc>
              <a:spcPct val="90000"/>
            </a:lnSpc>
            <a:spcBef>
              <a:spcPct val="0"/>
            </a:spcBef>
            <a:spcAft>
              <a:spcPct val="35000"/>
            </a:spcAft>
          </a:pPr>
          <a:r>
            <a:rPr lang="en-US" sz="1700" kern="1200" dirty="0"/>
            <a:t>June 27 Applicant Info Session </a:t>
          </a:r>
        </a:p>
      </dsp:txBody>
      <dsp:txXfrm rot="16200000">
        <a:off x="-402405" y="1624096"/>
        <a:ext cx="3587939" cy="368695"/>
      </dsp:txXfrm>
    </dsp:sp>
    <dsp:sp modelId="{FB3694DF-AB02-4EF4-BF68-14DDB0B1391E}">
      <dsp:nvSpPr>
        <dsp:cNvPr id="0" name=""/>
        <dsp:cNvSpPr/>
      </dsp:nvSpPr>
      <dsp:spPr>
        <a:xfrm>
          <a:off x="6316248" y="1992889"/>
          <a:ext cx="1565762" cy="2034285"/>
        </a:xfrm>
        <a:prstGeom prst="rect">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0" rIns="97155" bIns="21590" numCol="1" spcCol="1270" anchor="ctr" anchorCtr="0">
          <a:noAutofit/>
        </a:bodyPr>
        <a:lstStyle/>
        <a:p>
          <a:pPr lvl="0" algn="r" defTabSz="755650">
            <a:lnSpc>
              <a:spcPct val="90000"/>
            </a:lnSpc>
            <a:spcBef>
              <a:spcPct val="0"/>
            </a:spcBef>
            <a:spcAft>
              <a:spcPct val="35000"/>
            </a:spcAft>
          </a:pPr>
          <a:r>
            <a:rPr lang="en-US" sz="1700" kern="1200" dirty="0"/>
            <a:t>January 15  </a:t>
          </a:r>
        </a:p>
      </dsp:txBody>
      <dsp:txXfrm rot="16200000">
        <a:off x="6717049" y="2704768"/>
        <a:ext cx="1830856" cy="407098"/>
      </dsp:txXfrm>
    </dsp:sp>
    <dsp:sp modelId="{FDEC0FBD-AFC8-4644-8E5D-7BB3FAD6B244}">
      <dsp:nvSpPr>
        <dsp:cNvPr id="0" name=""/>
        <dsp:cNvSpPr/>
      </dsp:nvSpPr>
      <dsp:spPr>
        <a:xfrm>
          <a:off x="179716" y="14473"/>
          <a:ext cx="1046389" cy="4005827"/>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t" anchorCtr="0">
          <a:noAutofit/>
        </a:bodyPr>
        <a:lstStyle/>
        <a:p>
          <a:pPr lvl="0" algn="l" defTabSz="488950">
            <a:lnSpc>
              <a:spcPct val="90000"/>
            </a:lnSpc>
            <a:spcBef>
              <a:spcPct val="0"/>
            </a:spcBef>
            <a:spcAft>
              <a:spcPct val="35000"/>
            </a:spcAft>
          </a:pPr>
          <a:r>
            <a:rPr lang="en-US" sz="1100" kern="1200" dirty="0"/>
            <a:t>6/27/18</a:t>
          </a:r>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r>
            <a:rPr lang="en-US" sz="1400" kern="1200" dirty="0"/>
            <a:t>Application Available</a:t>
          </a:r>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r>
            <a:rPr lang="en-US" sz="1100" kern="1200" dirty="0"/>
            <a:t>6/27/18</a:t>
          </a:r>
        </a:p>
        <a:p>
          <a:pPr lvl="0" algn="l" defTabSz="488950">
            <a:lnSpc>
              <a:spcPct val="90000"/>
            </a:lnSpc>
            <a:spcBef>
              <a:spcPct val="0"/>
            </a:spcBef>
            <a:spcAft>
              <a:spcPct val="35000"/>
            </a:spcAft>
          </a:pPr>
          <a:r>
            <a:rPr lang="en-US" sz="1400" kern="1200" dirty="0"/>
            <a:t>Applicant Info Session</a:t>
          </a:r>
        </a:p>
        <a:p>
          <a:pPr lvl="0" algn="l" defTabSz="488950">
            <a:lnSpc>
              <a:spcPct val="90000"/>
            </a:lnSpc>
            <a:spcBef>
              <a:spcPct val="0"/>
            </a:spcBef>
            <a:spcAft>
              <a:spcPct val="35000"/>
            </a:spcAft>
          </a:pPr>
          <a:r>
            <a:rPr lang="en-US" sz="1100" kern="1200" dirty="0"/>
            <a:t>Waterfront Recreation Center</a:t>
          </a:r>
        </a:p>
        <a:p>
          <a:pPr lvl="0" algn="l" defTabSz="488950">
            <a:lnSpc>
              <a:spcPct val="90000"/>
            </a:lnSpc>
            <a:spcBef>
              <a:spcPct val="0"/>
            </a:spcBef>
            <a:spcAft>
              <a:spcPct val="35000"/>
            </a:spcAft>
          </a:pPr>
          <a:r>
            <a:rPr lang="en-US" sz="1100" kern="1200" dirty="0"/>
            <a:t>2 Grafton Ave,</a:t>
          </a:r>
        </a:p>
        <a:p>
          <a:pPr lvl="0" algn="l" defTabSz="488950">
            <a:lnSpc>
              <a:spcPct val="90000"/>
            </a:lnSpc>
            <a:spcBef>
              <a:spcPct val="0"/>
            </a:spcBef>
            <a:spcAft>
              <a:spcPct val="35000"/>
            </a:spcAft>
          </a:pPr>
          <a:r>
            <a:rPr lang="en-US" sz="1100" kern="1200" dirty="0"/>
            <a:t>Newark</a:t>
          </a:r>
        </a:p>
        <a:p>
          <a:pPr lvl="0" algn="l" defTabSz="488950">
            <a:lnSpc>
              <a:spcPct val="90000"/>
            </a:lnSpc>
            <a:spcBef>
              <a:spcPct val="0"/>
            </a:spcBef>
            <a:spcAft>
              <a:spcPct val="35000"/>
            </a:spcAft>
          </a:pPr>
          <a:r>
            <a:rPr lang="en-US" sz="1100" kern="1200" dirty="0"/>
            <a:t>10-11:30 am</a:t>
          </a:r>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r>
            <a:rPr lang="en-US" sz="1100" kern="1200" dirty="0"/>
            <a:t> </a:t>
          </a:r>
        </a:p>
      </dsp:txBody>
      <dsp:txXfrm>
        <a:off x="179716" y="14473"/>
        <a:ext cx="1046389" cy="4005827"/>
      </dsp:txXfrm>
    </dsp:sp>
    <dsp:sp modelId="{97D873BD-3598-4642-88FB-60B9F95DB461}">
      <dsp:nvSpPr>
        <dsp:cNvPr id="0" name=""/>
        <dsp:cNvSpPr/>
      </dsp:nvSpPr>
      <dsp:spPr>
        <a:xfrm>
          <a:off x="1747352" y="491968"/>
          <a:ext cx="1006821" cy="3509104"/>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t" anchorCtr="0">
          <a:noAutofit/>
        </a:bodyPr>
        <a:lstStyle/>
        <a:p>
          <a:pPr lvl="0" algn="l" defTabSz="488950">
            <a:lnSpc>
              <a:spcPct val="90000"/>
            </a:lnSpc>
            <a:spcBef>
              <a:spcPct val="0"/>
            </a:spcBef>
            <a:spcAft>
              <a:spcPct val="35000"/>
            </a:spcAft>
          </a:pPr>
          <a:r>
            <a:rPr lang="en-US" sz="1100" kern="1200" dirty="0"/>
            <a:t> </a:t>
          </a:r>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r>
            <a:rPr lang="en-US" sz="1100" kern="1200" dirty="0"/>
            <a:t>9/14/18</a:t>
          </a:r>
        </a:p>
        <a:p>
          <a:pPr lvl="0" algn="l" defTabSz="488950">
            <a:lnSpc>
              <a:spcPct val="90000"/>
            </a:lnSpc>
            <a:spcBef>
              <a:spcPct val="0"/>
            </a:spcBef>
            <a:spcAft>
              <a:spcPct val="35000"/>
            </a:spcAft>
          </a:pPr>
          <a:endParaRPr lang="en-US" sz="1400" kern="1200" dirty="0"/>
        </a:p>
        <a:p>
          <a:pPr lvl="0" algn="l" defTabSz="488950">
            <a:lnSpc>
              <a:spcPct val="90000"/>
            </a:lnSpc>
            <a:spcBef>
              <a:spcPct val="0"/>
            </a:spcBef>
            <a:spcAft>
              <a:spcPct val="35000"/>
            </a:spcAft>
          </a:pPr>
          <a:r>
            <a:rPr lang="en-US" sz="1400" kern="1200" dirty="0"/>
            <a:t>Application Due</a:t>
          </a:r>
        </a:p>
        <a:p>
          <a:pPr lvl="0" algn="l" defTabSz="488950">
            <a:lnSpc>
              <a:spcPct val="90000"/>
            </a:lnSpc>
            <a:spcBef>
              <a:spcPct val="0"/>
            </a:spcBef>
            <a:spcAft>
              <a:spcPct val="35000"/>
            </a:spcAft>
          </a:pPr>
          <a:endParaRPr lang="en-US" sz="1100" kern="1200" dirty="0"/>
        </a:p>
      </dsp:txBody>
      <dsp:txXfrm>
        <a:off x="1747352" y="491968"/>
        <a:ext cx="1006821" cy="3509104"/>
      </dsp:txXfrm>
    </dsp:sp>
    <dsp:sp modelId="{95BEA58A-C543-4ABC-8444-38E387347DA5}">
      <dsp:nvSpPr>
        <dsp:cNvPr id="0" name=""/>
        <dsp:cNvSpPr/>
      </dsp:nvSpPr>
      <dsp:spPr>
        <a:xfrm>
          <a:off x="3295203" y="998705"/>
          <a:ext cx="1006821" cy="3003970"/>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Grant Committee reviews applications</a:t>
          </a:r>
        </a:p>
        <a:p>
          <a:pPr lvl="0" algn="l" defTabSz="622300">
            <a:lnSpc>
              <a:spcPct val="90000"/>
            </a:lnSpc>
            <a:spcBef>
              <a:spcPct val="0"/>
            </a:spcBef>
            <a:spcAft>
              <a:spcPct val="35000"/>
            </a:spcAft>
          </a:pPr>
          <a:endParaRPr lang="en-US" sz="1100" kern="1200" dirty="0"/>
        </a:p>
        <a:p>
          <a:pPr lvl="0" algn="l" defTabSz="622300">
            <a:lnSpc>
              <a:spcPct val="90000"/>
            </a:lnSpc>
            <a:spcBef>
              <a:spcPct val="0"/>
            </a:spcBef>
            <a:spcAft>
              <a:spcPct val="35000"/>
            </a:spcAft>
          </a:pPr>
          <a:endParaRPr lang="en-US" sz="1100" kern="1200" dirty="0"/>
        </a:p>
        <a:p>
          <a:pPr lvl="0" algn="l" defTabSz="622300">
            <a:lnSpc>
              <a:spcPct val="90000"/>
            </a:lnSpc>
            <a:spcBef>
              <a:spcPct val="0"/>
            </a:spcBef>
            <a:spcAft>
              <a:spcPct val="35000"/>
            </a:spcAft>
          </a:pPr>
          <a:endParaRPr lang="en-US" sz="1100" kern="1200" dirty="0"/>
        </a:p>
        <a:p>
          <a:pPr lvl="0" algn="l" defTabSz="622300">
            <a:lnSpc>
              <a:spcPct val="90000"/>
            </a:lnSpc>
            <a:spcBef>
              <a:spcPct val="0"/>
            </a:spcBef>
            <a:spcAft>
              <a:spcPct val="35000"/>
            </a:spcAft>
          </a:pPr>
          <a:r>
            <a:rPr lang="en-US" sz="1400" kern="1200" dirty="0"/>
            <a:t>Site Visits of semi-finalists</a:t>
          </a:r>
        </a:p>
        <a:p>
          <a:pPr lvl="0" algn="l" defTabSz="488950">
            <a:lnSpc>
              <a:spcPct val="90000"/>
            </a:lnSpc>
            <a:spcBef>
              <a:spcPct val="0"/>
            </a:spcBef>
            <a:spcAft>
              <a:spcPct val="35000"/>
            </a:spcAft>
          </a:pPr>
          <a:r>
            <a:rPr lang="en-US" sz="1100" kern="1200" dirty="0"/>
            <a:t>10/29-11/9</a:t>
          </a:r>
        </a:p>
      </dsp:txBody>
      <dsp:txXfrm>
        <a:off x="3295203" y="998705"/>
        <a:ext cx="1006821" cy="3003970"/>
      </dsp:txXfrm>
    </dsp:sp>
    <dsp:sp modelId="{B256E2F0-57D7-384F-9981-2ED4DF56E628}">
      <dsp:nvSpPr>
        <dsp:cNvPr id="0" name=""/>
        <dsp:cNvSpPr/>
      </dsp:nvSpPr>
      <dsp:spPr>
        <a:xfrm>
          <a:off x="4842249" y="1512252"/>
          <a:ext cx="1006821" cy="2490423"/>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Finalists notified</a:t>
          </a:r>
        </a:p>
        <a:p>
          <a:pPr lvl="0" algn="l" defTabSz="622300">
            <a:lnSpc>
              <a:spcPct val="90000"/>
            </a:lnSpc>
            <a:spcBef>
              <a:spcPct val="0"/>
            </a:spcBef>
            <a:spcAft>
              <a:spcPct val="35000"/>
            </a:spcAft>
          </a:pPr>
          <a:r>
            <a:rPr lang="en-US" sz="1400" kern="1200" dirty="0"/>
            <a:t>December 1</a:t>
          </a:r>
        </a:p>
        <a:p>
          <a:pPr lvl="0" algn="l" defTabSz="62230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r>
            <a:rPr lang="en-US" sz="1100" kern="1200" dirty="0"/>
            <a:t>Finalists prepare presentations</a:t>
          </a:r>
        </a:p>
      </dsp:txBody>
      <dsp:txXfrm>
        <a:off x="4842249" y="1512252"/>
        <a:ext cx="1006821" cy="2490423"/>
      </dsp:txXfrm>
    </dsp:sp>
    <dsp:sp modelId="{E111A287-D9F3-4E13-81BE-F168936534B2}">
      <dsp:nvSpPr>
        <dsp:cNvPr id="0" name=""/>
        <dsp:cNvSpPr/>
      </dsp:nvSpPr>
      <dsp:spPr>
        <a:xfrm>
          <a:off x="6390101" y="2017788"/>
          <a:ext cx="1006821" cy="1985288"/>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t" anchorCtr="0">
          <a:noAutofit/>
        </a:bodyPr>
        <a:lstStyle/>
        <a:p>
          <a:pPr lvl="0" algn="l" defTabSz="488950">
            <a:lnSpc>
              <a:spcPct val="90000"/>
            </a:lnSpc>
            <a:spcBef>
              <a:spcPct val="0"/>
            </a:spcBef>
            <a:spcAft>
              <a:spcPct val="35000"/>
            </a:spcAft>
          </a:pPr>
          <a:r>
            <a:rPr lang="en-US" sz="1100" kern="1200" dirty="0"/>
            <a:t>Membership Meeting</a:t>
          </a:r>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r>
            <a:rPr lang="en-US" sz="1100" kern="1200" dirty="0"/>
            <a:t>Finalist Presentations</a:t>
          </a:r>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r>
            <a:rPr lang="en-US" sz="1100" kern="1200" dirty="0"/>
            <a:t>Members Vote</a:t>
          </a:r>
        </a:p>
        <a:p>
          <a:pPr lvl="0" algn="l" defTabSz="488950">
            <a:lnSpc>
              <a:spcPct val="90000"/>
            </a:lnSpc>
            <a:spcBef>
              <a:spcPct val="0"/>
            </a:spcBef>
            <a:spcAft>
              <a:spcPct val="35000"/>
            </a:spcAft>
          </a:pPr>
          <a:endParaRPr lang="en-US" sz="1100" kern="1200" dirty="0"/>
        </a:p>
        <a:p>
          <a:pPr lvl="0" algn="l" defTabSz="488950">
            <a:lnSpc>
              <a:spcPct val="90000"/>
            </a:lnSpc>
            <a:spcBef>
              <a:spcPct val="0"/>
            </a:spcBef>
            <a:spcAft>
              <a:spcPct val="35000"/>
            </a:spcAft>
          </a:pPr>
          <a:r>
            <a:rPr lang="en-US" sz="1100" kern="1200" dirty="0"/>
            <a:t>2018 Grantee Announced</a:t>
          </a:r>
        </a:p>
      </dsp:txBody>
      <dsp:txXfrm>
        <a:off x="6390101" y="2017788"/>
        <a:ext cx="1006821" cy="1985288"/>
      </dsp:txXfrm>
    </dsp:sp>
  </dsp:spTree>
</dsp:drawing>
</file>

<file path=ppt/diagrams/layout1.xml><?xml version="1.0" encoding="utf-8"?>
<dgm:layoutDef xmlns:dgm="http://schemas.openxmlformats.org/drawingml/2006/diagram" xmlns:a="http://schemas.openxmlformats.org/drawingml/2006/main" uniqueId="urn:microsoft.com/office/officeart/2009/3/layout/BlockDescendingList">
  <dgm:title val=""/>
  <dgm:desc val=""/>
  <dgm:catLst>
    <dgm:cat type="list" pri="185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13" srcId="10" destId="11" srcOrd="0" destOrd="0"/>
        <dgm:cxn modelId="14" srcId="10" destId="12" srcOrd="0" destOrd="0"/>
        <dgm:cxn modelId="50" srcId="0" destId="20" srcOrd="1" destOrd="0"/>
        <dgm:cxn modelId="23" srcId="20" destId="21" srcOrd="0" destOrd="0"/>
        <dgm:cxn modelId="24" srcId="20" destId="22" srcOrd="0" destOrd="0"/>
        <dgm:cxn modelId="60" srcId="0" destId="30" srcOrd="2" destOrd="0"/>
        <dgm:cxn modelId="33" srcId="30" destId="31" srcOrd="0" destOrd="0"/>
        <dgm:cxn modelId="34" srcId="30" destId="32"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70">
          <dgm:prSet phldr="1"/>
        </dgm:pt>
      </dgm:ptLst>
      <dgm:cxnLst>
        <dgm:cxn modelId="40" srcId="0" destId="10" srcOrd="0" destOrd="0"/>
        <dgm:cxn modelId="50" srcId="0" destId="20" srcOrd="1" destOrd="0"/>
        <dgm:cxn modelId="60" srcId="0" destId="30" srcOrd="2" destOrd="0"/>
        <dgm:cxn modelId="80" srcId="0" destId="7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axis="ch" ptType="node" func="cnt" op="equ" val="1">
        <dgm:alg type="composite">
          <dgm:param type="ar" val="0.5516"/>
        </dgm:alg>
        <dgm:choose name="Name3">
          <dgm:if name="Name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if>
          <dgm:else name="Name5">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else>
        </dgm:choose>
      </dgm:if>
      <dgm:if name="Name6" axis="ch" ptType="node" func="cnt" op="equ" val="2">
        <dgm:alg type="composite">
          <dgm:param type="ar" val="0.9804"/>
        </dgm:alg>
        <dgm:choose name="Name7">
          <dgm:if name="Name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2" refType="w" fact="0.4393"/>
              <dgm:constr type="t" for="ch" forName="accentShape_2" refType="h" fact="0.1192"/>
              <dgm:constr type="w" for="ch" forName="accentShape_2" refType="w" fact="0.4021"/>
              <dgm:constr type="h" for="ch" forName="accentShape_2" refType="h" fact="0.876"/>
              <dgm:constr type="l" for="ch" forName="accentShape_1" refType="w" fact="0"/>
              <dgm:constr type="t" for="ch" forName="accentShape_1" refType="h" fact="0"/>
              <dgm:constr type="w" for="ch" forName="accentShape_1" refType="w" fact="0.4021"/>
              <dgm:constr type="h" for="ch" forName="accentShape_1" refType="h" fact="0.9952"/>
              <dgm:constr type="l" for="ch" forName="parentText_1" refType="w" fact="0.2946"/>
              <dgm:constr type="t" for="ch" forName="parentText_1" refType="h" fact="0"/>
              <dgm:constr type="w" for="ch" forName="parentText_1" refType="w" refFor="ch" refForName="accentShape_1" fact="0.26"/>
              <dgm:constr type="h" for="ch" forName="parentText_1" refType="h" fact="0.78"/>
              <dgm:constr type="l" for="ch" forName="parentText_2" refType="w" fact="0.7339"/>
              <dgm:constr type="t" for="ch" forName="parentText_2" refType="h" fact="0.1192"/>
              <dgm:constr type="w" for="ch" forName="parentText_2" refType="w" refFor="ch" refForName="accentShape_1" fact="0.26"/>
              <dgm:constr type="h" for="ch" forName="parentText_2"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4393"/>
              <dgm:constr type="t" for="ch" forName="childText_2" refType="h" fact="0.1192"/>
              <dgm:constr type="w" for="ch" forName="childText_2" refType="w" refFor="ch" refForName="accentShape_2" fact="0.71"/>
              <dgm:constr type="h" for="ch" forName="childText_2" refType="h" fact="0.8808"/>
            </dgm:constrLst>
          </dgm:if>
          <dgm:else name="Name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1" refType="w" fact="0.4393"/>
              <dgm:constr type="t" for="ch" forName="accentShape_2" refType="h" fact="0.1192"/>
              <dgm:constr type="w" for="ch" forName="accentShape_2" refType="w" fact="0.4021"/>
              <dgm:constr type="h" for="ch" forName="accentShape_2" refType="h" fact="0.876"/>
              <dgm:constr type="l" for="ch" forName="accentShape_2" refType="w" fact="0"/>
              <dgm:constr type="t" for="ch" forName="accentShape_1" refType="h" fact="0"/>
              <dgm:constr type="w" for="ch" forName="accentShape_1" refType="w" fact="0.4021"/>
              <dgm:constr type="h" for="ch" forName="accentShape_1" refType="h" fact="0.9952"/>
              <dgm:constr type="l" for="ch" forName="parentText_2" refType="w" fact="0.2946"/>
              <dgm:constr type="t" for="ch" forName="parentText_1" refType="h" fact="0"/>
              <dgm:constr type="w" for="ch" forName="parentText_1" refType="w" refFor="ch" refForName="accentShape_1" fact="0.26"/>
              <dgm:constr type="h" for="ch" forName="parentText_1" refType="h" fact="0.78"/>
              <dgm:constr type="l" for="ch" forName="parentText_1" refType="w" fact="0.7339"/>
              <dgm:constr type="t" for="ch" forName="parentText_2" refType="h" fact="0.1192"/>
              <dgm:constr type="w" for="ch" forName="parentText_2" refType="w" refFor="ch" refForName="accentShape_1" fact="0.26"/>
              <dgm:constr type="h" for="ch" forName="parentText_2" refType="h" fact="0.78"/>
              <dgm:constr type="l" for="ch" forName="childText_2" refType="w" fact="0"/>
              <dgm:constr type="t" for="ch" forName="childText_1" refType="h" fact="0"/>
              <dgm:constr type="w" for="ch" forName="childText_1" refType="w" refFor="ch" refForName="accentShape_1" fact="0.71"/>
              <dgm:constr type="h" for="ch" forName="childText_1" refType="h"/>
              <dgm:constr type="l" for="ch" forName="childText_1" refType="w" fact="0.4393"/>
              <dgm:constr type="t" for="ch" forName="childText_2" refType="h" fact="0.1192"/>
              <dgm:constr type="w" for="ch" forName="childText_2" refType="w" refFor="ch" refForName="accentShape_2" fact="0.71"/>
              <dgm:constr type="h" for="ch" forName="childText_2" refType="h" fact="0.8808"/>
            </dgm:constrLst>
          </dgm:else>
        </dgm:choose>
      </dgm:if>
      <dgm:if name="Name10" axis="ch" ptType="node" func="cnt" op="equ" val="3">
        <dgm:alg type="composite">
          <dgm:param type="ar" val="1.4097"/>
        </dgm:alg>
        <dgm:choose name="Name11">
          <dgm:if name="Name12"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1"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3" refType="w" fact="0.6101"/>
              <dgm:constr type="t" for="ch" forName="accentShape_3" refType="h" fact="0.2457"/>
              <dgm:constr type="w" for="ch" forName="accentShape_3" refType="w" fact="0.2796"/>
              <dgm:constr type="h" for="ch" forName="accentShape_3" refType="h" fact="0.7499"/>
              <dgm:constr type="l" for="ch" forName="parentText_1"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3" refType="w" fact="0.6101"/>
              <dgm:constr type="t" for="ch" forName="childText_3" refType="h" fact="0.2457"/>
              <dgm:constr type="w" for="ch" forName="childText_3" refType="w" refFor="ch" refForName="accentShape_3" fact="0.71"/>
              <dgm:constr type="h" for="ch" forName="childText_3" refType="h" fact="0.7543"/>
            </dgm:constrLst>
          </dgm:if>
          <dgm:else name="Name13">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3"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1" refType="w" fact="0.6101"/>
              <dgm:constr type="t" for="ch" forName="accentShape_3" refType="h" fact="0.2457"/>
              <dgm:constr type="w" for="ch" forName="accentShape_3" refType="w" fact="0.2796"/>
              <dgm:constr type="h" for="ch" forName="accentShape_3" refType="h" fact="0.7499"/>
              <dgm:constr type="l" for="ch" forName="parentText_3"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1"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3"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1" refType="w" fact="0.6101"/>
              <dgm:constr type="t" for="ch" forName="childText_3" refType="h" fact="0.2457"/>
              <dgm:constr type="w" for="ch" forName="childText_3" refType="w" refFor="ch" refForName="accentShape_3" fact="0.71"/>
              <dgm:constr type="h" for="ch" forName="childText_3" refType="h" fact="0.7543"/>
            </dgm:constrLst>
          </dgm:else>
        </dgm:choose>
      </dgm:if>
      <dgm:if name="Name14" axis="ch" ptType="node" func="cnt" op="equ" val="4">
        <dgm:alg type="composite">
          <dgm:param type="ar" val="1.8305"/>
        </dgm:alg>
        <dgm:choose name="Name15">
          <dgm:if name="Name16"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1" refType="w" fact="0"/>
              <dgm:constr type="t" for="ch" forName="accentShape_1" refType="h" fact="0"/>
              <dgm:constr type="w" for="ch" forName="accentShape_1" refType="w" fact="0.2153"/>
              <dgm:constr type="h" for="ch" forName="accentShape_1" refType="h" fact="0.9952"/>
              <dgm:constr type="l" for="ch" forName="accentShape_2" refType="w" fact="0.2353"/>
              <dgm:constr type="t" for="ch" forName="accentShape_2" refType="h" fact="0.1192"/>
              <dgm:constr type="w" for="ch" forName="accentShape_2" refType="w" fact="0.2153"/>
              <dgm:constr type="h" for="ch" forName="accentShape_2" refType="h" fact="0.876"/>
              <dgm:constr type="l" for="ch" forName="accentShape_3" refType="w" fact="0.4699"/>
              <dgm:constr type="t" for="ch" forName="accentShape_3" refType="h" fact="0.2457"/>
              <dgm:constr type="w" for="ch" forName="accentShape_3" refType="w" fact="0.2153"/>
              <dgm:constr type="h" for="ch" forName="accentShape_3" refType="h" fact="0.7495"/>
              <dgm:constr type="l" for="ch" forName="accentShape_4" refType="w" fact="0.6997"/>
              <dgm:constr type="t" for="ch" forName="accentShape_4" refType="h" fact="0.3696"/>
              <dgm:constr type="w" for="ch" forName="accentShape_4" refType="w" fact="0.2153"/>
              <dgm:constr type="h" for="ch" forName="accentShape_4" refType="h" fact="0.6256"/>
              <dgm:constr type="l" for="ch" forName="parentText_1"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2353"/>
              <dgm:constr type="t" for="ch" forName="childText_2" refType="h" fact="0.1192"/>
              <dgm:constr type="w" for="ch" forName="childText_2" refType="w" refFor="ch" refForName="accentShape_2" fact="0.71"/>
              <dgm:constr type="h" for="ch" forName="childText_2" refType="h" fact="0.8808"/>
              <dgm:constr type="l" for="ch" forName="childText_3" refType="w" fact="0.4699"/>
              <dgm:constr type="t" for="ch" forName="childText_3" refType="h" fact="0.2457"/>
              <dgm:constr type="w" for="ch" forName="childText_3" refType="w" refFor="ch" refForName="accentShape_3" fact="0.71"/>
              <dgm:constr type="h" for="ch" forName="childText_3" refType="h" fact="0.7543"/>
              <dgm:constr type="l" for="ch" forName="childText_4" refType="w" fact="0.6997"/>
              <dgm:constr type="t" for="ch" forName="childText_4" refType="h" fact="0.3696"/>
              <dgm:constr type="w" for="ch" forName="childText_4" refType="w" refFor="ch" refForName="accentShape_4" fact="0.71"/>
              <dgm:constr type="h" for="ch" forName="childText_4" refType="h" fact="0.6261"/>
            </dgm:constrLst>
          </dgm:if>
          <dgm:else name="Name17">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4" refType="w" fact="0"/>
              <dgm:constr type="t" for="ch" forName="accentShape_1" refType="h" fact="0"/>
              <dgm:constr type="w" for="ch" forName="accentShape_1" refType="w" fact="0.2153"/>
              <dgm:constr type="h" for="ch" forName="accentShape_1" refType="h" fact="0.9952"/>
              <dgm:constr type="l" for="ch" forName="accentShape_3" refType="w" fact="0.2353"/>
              <dgm:constr type="t" for="ch" forName="accentShape_2" refType="h" fact="0.1192"/>
              <dgm:constr type="w" for="ch" forName="accentShape_2" refType="w" fact="0.2153"/>
              <dgm:constr type="h" for="ch" forName="accentShape_2" refType="h" fact="0.876"/>
              <dgm:constr type="l" for="ch" forName="accentShape_2" refType="w" fact="0.4699"/>
              <dgm:constr type="t" for="ch" forName="accentShape_3" refType="h" fact="0.2457"/>
              <dgm:constr type="w" for="ch" forName="accentShape_3" refType="w" fact="0.2153"/>
              <dgm:constr type="h" for="ch" forName="accentShape_3" refType="h" fact="0.7495"/>
              <dgm:constr type="l" for="ch" forName="accentShape_1" refType="w" fact="0.6997"/>
              <dgm:constr type="t" for="ch" forName="accentShape_4" refType="h" fact="0.3696"/>
              <dgm:constr type="w" for="ch" forName="accentShape_4" refType="w" fact="0.2153"/>
              <dgm:constr type="h" for="ch" forName="accentShape_4" refType="h" fact="0.6256"/>
              <dgm:constr type="l" for="ch" forName="parentText_4"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3"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2"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1"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4" refType="w" fact="0"/>
              <dgm:constr type="t" for="ch" forName="childText_1" refType="h" fact="0"/>
              <dgm:constr type="w" for="ch" forName="childText_1" refType="w" refFor="ch" refForName="accentShape_1" fact="0.71"/>
              <dgm:constr type="h" for="ch" forName="childText_1" refType="h"/>
              <dgm:constr type="l" for="ch" forName="childText_3" refType="w" fact="0.2353"/>
              <dgm:constr type="t" for="ch" forName="childText_2" refType="h" fact="0.1192"/>
              <dgm:constr type="w" for="ch" forName="childText_2" refType="w" refFor="ch" refForName="accentShape_2" fact="0.71"/>
              <dgm:constr type="h" for="ch" forName="childText_2" refType="h" fact="0.8808"/>
              <dgm:constr type="l" for="ch" forName="childText_2" refType="w" fact="0.4699"/>
              <dgm:constr type="t" for="ch" forName="childText_3" refType="h" fact="0.2457"/>
              <dgm:constr type="w" for="ch" forName="childText_3" refType="w" refFor="ch" refForName="accentShape_3" fact="0.71"/>
              <dgm:constr type="h" for="ch" forName="childText_3" refType="h" fact="0.7543"/>
              <dgm:constr type="l" for="ch" forName="childText_1" refType="w" fact="0.6997"/>
              <dgm:constr type="t" for="ch" forName="childText_4" refType="h" fact="0.3696"/>
              <dgm:constr type="w" for="ch" forName="childText_4" refType="w" refFor="ch" refForName="accentShape_4" fact="0.71"/>
              <dgm:constr type="h" for="ch" forName="childText_4" refType="h" fact="0.6261"/>
            </dgm:constrLst>
          </dgm:else>
        </dgm:choose>
      </dgm:if>
      <dgm:if name="Name18" axis="ch" ptType="node" func="cnt" op="equ" val="5">
        <dgm:alg type="composite">
          <dgm:param type="ar" val="2.0125"/>
        </dgm:alg>
        <dgm:choose name="Name19">
          <dgm:if name="Name20"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1" refType="w" fact="0"/>
              <dgm:constr type="t" for="ch" forName="accentShape_1" refType="h" fact="0"/>
              <dgm:constr type="w" for="ch" forName="accentShape_1" refType="w" fact="0.1759"/>
              <dgm:constr type="h" for="ch" forName="accentShape_1" refType="h" fact="0.9952"/>
              <dgm:constr type="l" for="ch" forName="accentShape_2"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4" refType="w" fact="0.5759"/>
              <dgm:constr type="t" for="ch" forName="accentShape_4" refType="h" fact="0.3739"/>
              <dgm:constr type="w" for="ch" forName="accentShape_4" refType="w" fact="0.1759"/>
              <dgm:constr type="h" for="ch" forName="accentShape_4" refType="h" fact="0.6217"/>
              <dgm:constr type="l" for="ch" forName="accentShape_5" refType="w" fact="0.7679"/>
              <dgm:constr type="t" for="ch" forName="accentShape_5" refType="h" fact="0.5"/>
              <dgm:constr type="w" for="ch" forName="accentShape_5" refType="w" fact="0.1759"/>
              <dgm:constr type="h" for="ch" forName="accentShape_5" refType="h" fact="0.4956"/>
              <dgm:constr type="l" for="ch" forName="parentText_1"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5"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4" refType="w" fact="0.5759"/>
              <dgm:constr type="t" for="ch" forName="childText_4" refType="h" fact="0.3739"/>
              <dgm:constr type="w" for="ch" forName="childText_4" refType="w" refFor="ch" refForName="accentShape_4" fact="0.71"/>
              <dgm:constr type="h" for="ch" forName="childText_4" refType="h" fact="0.6217"/>
              <dgm:constr type="l" for="ch" forName="childText_5" refType="w" fact="0.7679"/>
              <dgm:constr type="t" for="ch" forName="childText_5" refType="h" fact="0.5001"/>
              <dgm:constr type="w" for="ch" forName="childText_5" refType="w" refFor="ch" refForName="accentShape_5" fact="0.71"/>
              <dgm:constr type="h" for="ch" forName="childText_5" refType="h" fact="0.4956"/>
            </dgm:constrLst>
          </dgm:if>
          <dgm:else name="Name21">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5" refType="w" fact="0"/>
              <dgm:constr type="t" for="ch" forName="accentShape_1" refType="h" fact="0"/>
              <dgm:constr type="w" for="ch" forName="accentShape_1" refType="w" fact="0.1759"/>
              <dgm:constr type="h" for="ch" forName="accentShape_1" refType="h" fact="0.9952"/>
              <dgm:constr type="l" for="ch" forName="accentShape_4"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2" refType="w" fact="0.5759"/>
              <dgm:constr type="t" for="ch" forName="accentShape_4" refType="h" fact="0.3739"/>
              <dgm:constr type="w" for="ch" forName="accentShape_4" refType="w" fact="0.1759"/>
              <dgm:constr type="h" for="ch" forName="accentShape_4" refType="h" fact="0.6217"/>
              <dgm:constr type="l" for="ch" forName="accentShape_1" refType="w" fact="0.7679"/>
              <dgm:constr type="t" for="ch" forName="accentShape_5" refType="h" fact="0.5"/>
              <dgm:constr type="w" for="ch" forName="accentShape_5" refType="w" fact="0.1759"/>
              <dgm:constr type="h" for="ch" forName="accentShape_5" refType="h" fact="0.4956"/>
              <dgm:constr type="l" for="ch" forName="parentText_5"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4"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2"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1"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5" refType="w" fact="0"/>
              <dgm:constr type="t" for="ch" forName="childText_1" refType="h" fact="0"/>
              <dgm:constr type="w" for="ch" forName="childText_1" refType="w" refFor="ch" refForName="accentShape_1" fact="0.71"/>
              <dgm:constr type="h" for="ch" forName="childText_1" refType="h"/>
              <dgm:constr type="l" for="ch" forName="childText_4"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2" refType="w" fact="0.5759"/>
              <dgm:constr type="t" for="ch" forName="childText_4" refType="h" fact="0.3739"/>
              <dgm:constr type="w" for="ch" forName="childText_4" refType="w" refFor="ch" refForName="accentShape_4" fact="0.71"/>
              <dgm:constr type="h" for="ch" forName="childText_4" refType="h" fact="0.6261"/>
              <dgm:constr type="l" for="ch" forName="childText_1" refType="w" fact="0.7679"/>
              <dgm:constr type="t" for="ch" forName="childText_5" refType="h" fact="0.5001"/>
              <dgm:constr type="w" for="ch" forName="childText_5" refType="w" refFor="ch" refForName="accentShape_5" fact="0.71"/>
              <dgm:constr type="h" for="ch" forName="childText_5" refType="h" fact="0.4999"/>
            </dgm:constrLst>
          </dgm:else>
        </dgm:choose>
      </dgm:if>
      <dgm:if name="Name22" axis="ch" ptType="node" func="cnt" op="equ" val="6">
        <dgm:alg type="composite">
          <dgm:param type="ar" val="2.4006"/>
        </dgm:alg>
        <dgm:shape xmlns:r="http://schemas.openxmlformats.org/officeDocument/2006/relationships" r:blip="">
          <dgm:adjLst/>
        </dgm:shape>
        <dgm:choose name="Name23">
          <dgm:if name="Name2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1" refType="w" fact="0"/>
              <dgm:constr type="t" for="ch" forName="accentShape_1" refType="h" fact="0"/>
              <dgm:constr type="w" for="ch" forName="accentShape_1" refType="w" fact="0.1473"/>
              <dgm:constr type="h" for="ch" forName="accentShape_1" refType="h"/>
              <dgm:constr type="l" for="ch" forName="accentShape_2" refType="w" fact="0.1608"/>
              <dgm:constr type="t" for="ch" forName="accentShape_2" refType="h" fact="0.1"/>
              <dgm:constr type="w" for="ch" forName="accentShape_2" refType="w" fact="0.1473"/>
              <dgm:constr type="h" for="ch" forName="accentShape_2" refType="h" fact="0.9"/>
              <dgm:constr type="l" for="ch" forName="accentShape_3" refType="w" fact="0.3216"/>
              <dgm:constr type="t" for="ch" forName="accentShape_3" refType="h" fact="0.2"/>
              <dgm:constr type="w" for="ch" forName="accentShape_3" refType="w" fact="0.1473"/>
              <dgm:constr type="h" for="ch" forName="accentShape_3" refType="h" fact="0.8"/>
              <dgm:constr type="l" for="ch" forName="accentShape_4" refType="w" fact="0.4824"/>
              <dgm:constr type="t" for="ch" forName="accentShape_4" refType="h" fact="0.3"/>
              <dgm:constr type="w" for="ch" forName="accentShape_4" refType="w" fact="0.1473"/>
              <dgm:constr type="h" for="ch" forName="accentShape_4" refType="h" fact="0.7"/>
              <dgm:constr type="l" for="ch" forName="accentShape_5" refType="w" fact="0.6432"/>
              <dgm:constr type="t" for="ch" forName="accentShape_5" refType="h" fact="0.4"/>
              <dgm:constr type="w" for="ch" forName="accentShape_5" refType="w" fact="0.1473"/>
              <dgm:constr type="h" for="ch" forName="accentShape_5" refType="h" fact="0.6"/>
              <dgm:constr type="l" for="ch" forName="accentShape_6" refType="w" fact="0.8056"/>
              <dgm:constr type="t" for="ch" forName="accentShape_6" refType="h" fact="0.5"/>
              <dgm:constr type="w" for="ch" forName="accentShape_6" refType="w" fact="0.1473"/>
              <dgm:constr type="h" for="ch" forName="accentShape_6" refType="h" fact="0.5"/>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3"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4"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5"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6"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1"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3"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4"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5"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6" refType="w" fact="0.9101"/>
              <dgm:constr type="t" for="ch" forName="parentText_6" refType="h" fact="0.5"/>
              <dgm:constr type="w" for="ch" forName="parentText_6" refType="w" refFor="ch" refForName="accentShape_6" fact="0.26"/>
              <dgm:constr type="h" for="ch" forName="parentText_6" refType="h" refFor="ch" refForName="accentShape_6" fact="0.9"/>
            </dgm:constrLst>
          </dgm:if>
          <dgm:else name="Name25">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6" refType="w" fact="0"/>
              <dgm:constr type="t" for="ch" forName="accentShape_1" refType="h" fact="0"/>
              <dgm:constr type="w" for="ch" forName="accentShape_1" refType="w" fact="0.1473"/>
              <dgm:constr type="h" for="ch" forName="accentShape_1" refType="h"/>
              <dgm:constr type="l" for="ch" forName="accentShape_5" refType="w" fact="0.1608"/>
              <dgm:constr type="t" for="ch" forName="accentShape_2" refType="h" fact="0.1"/>
              <dgm:constr type="w" for="ch" forName="accentShape_2" refType="w" fact="0.1473"/>
              <dgm:constr type="h" for="ch" forName="accentShape_2" refType="h" fact="0.9"/>
              <dgm:constr type="l" for="ch" forName="accentShape_4" refType="w" fact="0.3216"/>
              <dgm:constr type="t" for="ch" forName="accentShape_3" refType="h" fact="0.2"/>
              <dgm:constr type="w" for="ch" forName="accentShape_3" refType="w" fact="0.1473"/>
              <dgm:constr type="h" for="ch" forName="accentShape_3" refType="h" fact="0.8"/>
              <dgm:constr type="l" for="ch" forName="accentShape_3" refType="w" fact="0.4824"/>
              <dgm:constr type="t" for="ch" forName="accentShape_4" refType="h" fact="0.3"/>
              <dgm:constr type="w" for="ch" forName="accentShape_4" refType="w" fact="0.1473"/>
              <dgm:constr type="h" for="ch" forName="accentShape_4" refType="h" fact="0.7"/>
              <dgm:constr type="l" for="ch" forName="accentShape_2" refType="w" fact="0.6432"/>
              <dgm:constr type="t" for="ch" forName="accentShape_5" refType="h" fact="0.4"/>
              <dgm:constr type="w" for="ch" forName="accentShape_5" refType="w" fact="0.1473"/>
              <dgm:constr type="h" for="ch" forName="accentShape_5" refType="h" fact="0.6"/>
              <dgm:constr type="l" for="ch" forName="accentShape_1" refType="w" fact="0.8056"/>
              <dgm:constr type="t" for="ch" forName="accentShape_6" refType="h" fact="0.5"/>
              <dgm:constr type="w" for="ch" forName="accentShape_6" refType="w" fact="0.1473"/>
              <dgm:constr type="h" for="ch" forName="accentShape_6" refType="h" fact="0.5"/>
              <dgm:constr type="l" for="ch" forName="childText_6"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5"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4"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3"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2"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1"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6"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5"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4"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3"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2"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1" refType="w" fact="0.9101"/>
              <dgm:constr type="t" for="ch" forName="parentText_6" refType="h" fact="0.5"/>
              <dgm:constr type="w" for="ch" forName="parentText_6" refType="w" refFor="ch" refForName="accentShape_6" fact="0.26"/>
              <dgm:constr type="h" for="ch" forName="parentText_6" refType="h" refFor="ch" refForName="accentShape_6" fact="0.9"/>
            </dgm:constrLst>
          </dgm:else>
        </dgm:choose>
      </dgm:if>
      <dgm:else name="Name26">
        <dgm:alg type="composite">
          <dgm:param type="ar" val="2.7874"/>
        </dgm:alg>
        <dgm:shape xmlns:r="http://schemas.openxmlformats.org/officeDocument/2006/relationships" r:blip="">
          <dgm:adjLst/>
        </dgm:shape>
        <dgm:choose name="Name27">
          <dgm:if name="Name2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1" refType="w" fact="0"/>
              <dgm:constr type="t" for="ch" forName="accentShape_1" refType="h" fact="0"/>
              <dgm:constr type="w" for="ch" forName="accentShape_1" refType="w" fact="0.1269"/>
              <dgm:constr type="h" for="ch" forName="accentShape_1" refType="h"/>
              <dgm:constr type="l" for="ch" forName="accentShape_2" refType="w" fact="0.1385"/>
              <dgm:constr type="t" for="ch" forName="accentShape_2" refType="h" fact="0.0833"/>
              <dgm:constr type="w" for="ch" forName="accentShape_2" refType="w" fact="0.1269"/>
              <dgm:constr type="h" for="ch" forName="accentShape_2" refType="h" fact="0.9165"/>
              <dgm:constr type="l" for="ch" forName="accentShape_3"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5" refType="w" fact="0.5539"/>
              <dgm:constr type="t" for="ch" forName="accentShape_5" refType="h" fact="0.3332"/>
              <dgm:constr type="w" for="ch" forName="accentShape_5" refType="w" fact="0.1269"/>
              <dgm:constr type="h" for="ch" forName="accentShape_5" refType="h" fact="0.6666"/>
              <dgm:constr type="l" for="ch" forName="accentShape_6" refType="w" fact="0.6938"/>
              <dgm:constr type="t" for="ch" forName="accentShape_6" refType="h" fact="0.4165"/>
              <dgm:constr type="w" for="ch" forName="accentShape_6" refType="w" fact="0.1269"/>
              <dgm:constr type="h" for="ch" forName="accentShape_6" refType="h" fact="0.5833"/>
              <dgm:constr type="l" for="ch" forName="accentShape_7" refType="w" fact="0.8326"/>
              <dgm:constr type="t" for="ch" forName="accentShape_7" refType="h" fact="0.5"/>
              <dgm:constr type="w" for="ch" forName="accentShape_7" refType="w" fact="0.1269"/>
              <dgm:constr type="h" for="ch" forName="accentShape_7" refType="h" fact="0.5"/>
              <dgm:constr type="l" for="ch" forName="parentText_1"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3"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5"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6"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7"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3"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5"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6"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7" refType="w" fact="0.8326"/>
              <dgm:constr type="t" for="ch" forName="childText_7" refType="h" fact="0.5"/>
              <dgm:constr type="w" for="ch" forName="childText_7" refType="w" refFor="ch" refForName="accentShape_7" fact="0.7"/>
              <dgm:constr type="h" for="ch" forName="childText_7" refType="h" refFor="ch" refForName="accentShape_7"/>
            </dgm:constrLst>
          </dgm:if>
          <dgm:else name="Name2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7" refType="w" fact="0"/>
              <dgm:constr type="t" for="ch" forName="accentShape_1" refType="h" fact="0"/>
              <dgm:constr type="w" for="ch" forName="accentShape_1" refType="w" fact="0.1269"/>
              <dgm:constr type="h" for="ch" forName="accentShape_1" refType="h"/>
              <dgm:constr type="l" for="ch" forName="accentShape_6" refType="w" fact="0.1385"/>
              <dgm:constr type="t" for="ch" forName="accentShape_2" refType="h" fact="0.0833"/>
              <dgm:constr type="w" for="ch" forName="accentShape_2" refType="w" fact="0.1269"/>
              <dgm:constr type="h" for="ch" forName="accentShape_2" refType="h" fact="0.9165"/>
              <dgm:constr type="l" for="ch" forName="accentShape_5"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3" refType="w" fact="0.5539"/>
              <dgm:constr type="t" for="ch" forName="accentShape_5" refType="h" fact="0.3332"/>
              <dgm:constr type="w" for="ch" forName="accentShape_5" refType="w" fact="0.1269"/>
              <dgm:constr type="h" for="ch" forName="accentShape_5" refType="h" fact="0.6666"/>
              <dgm:constr type="l" for="ch" forName="accentShape_2" refType="w" fact="0.6938"/>
              <dgm:constr type="t" for="ch" forName="accentShape_6" refType="h" fact="0.4165"/>
              <dgm:constr type="w" for="ch" forName="accentShape_6" refType="w" fact="0.1269"/>
              <dgm:constr type="h" for="ch" forName="accentShape_6" refType="h" fact="0.5833"/>
              <dgm:constr type="l" for="ch" forName="accentShape_1" refType="w" fact="0.8326"/>
              <dgm:constr type="t" for="ch" forName="accentShape_7" refType="h" fact="0.5"/>
              <dgm:constr type="w" for="ch" forName="accentShape_7" refType="w" fact="0.1269"/>
              <dgm:constr type="h" for="ch" forName="accentShape_7" refType="h" fact="0.5"/>
              <dgm:constr type="l" for="ch" forName="parentText_7"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6"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5"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3"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2"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1"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7"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6"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5"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3"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2"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1" refType="w" fact="0.8326"/>
              <dgm:constr type="t" for="ch" forName="childText_7" refType="h" fact="0.5"/>
              <dgm:constr type="w" for="ch" forName="childText_7" refType="w" refFor="ch" refForName="accentShape_7" fact="0.7"/>
              <dgm:constr type="h" for="ch" forName="childText_7" refType="h" refFor="ch" refForName="accentShape_7"/>
            </dgm:constrLst>
          </dgm:else>
        </dgm:choose>
      </dgm:else>
    </dgm:choose>
    <dgm:forEach name="wrapper" axis="self" ptType="parTrans">
      <dgm:forEach name="accentRepeat" axis="self">
        <dgm:layoutNode name="imageRepeatNode" styleLbl="node1">
          <dgm:alg type="sp"/>
          <dgm:shape xmlns:r="http://schemas.openxmlformats.org/officeDocument/2006/relationships" type="rect" r:blip="" zOrderOff="-10">
            <dgm:adjLst/>
          </dgm:shape>
          <dgm:presOf axis="self"/>
        </dgm:layoutNode>
      </dgm:forEach>
    </dgm:forEach>
    <dgm:forEach name="Name30" axis="ch" ptType="node" cnt="1">
      <dgm:layoutNode name="parentText_1" styleLbl="node1">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1" styleLbl="node1">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1">
        <dgm:alg type="sp"/>
        <dgm:shape xmlns:r="http://schemas.openxmlformats.org/officeDocument/2006/relationships" r:blip="">
          <dgm:adjLst/>
        </dgm:shape>
        <dgm:presOf/>
        <dgm:constrLst/>
        <dgm:forEach name="Name31" ref="accentRepeat"/>
      </dgm:layoutNode>
    </dgm:forEach>
    <dgm:forEach name="Name32" axis="ch" ptType="node" st="2" cnt="1">
      <dgm:layoutNode name="parentText_2">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2">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2">
        <dgm:alg type="sp"/>
        <dgm:shape xmlns:r="http://schemas.openxmlformats.org/officeDocument/2006/relationships" r:blip="">
          <dgm:adjLst/>
        </dgm:shape>
        <dgm:presOf/>
        <dgm:constrLst/>
        <dgm:forEach name="Name33" ref="accentRepeat"/>
      </dgm:layoutNode>
    </dgm:forEach>
    <dgm:forEach name="Name34" axis="ch" ptType="node" st="3" cnt="1">
      <dgm:layoutNode name="parentText_3">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3">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3">
        <dgm:alg type="sp"/>
        <dgm:shape xmlns:r="http://schemas.openxmlformats.org/officeDocument/2006/relationships" r:blip="">
          <dgm:adjLst/>
        </dgm:shape>
        <dgm:presOf/>
        <dgm:constrLst/>
        <dgm:forEach name="Name35" ref="accentRepeat"/>
      </dgm:layoutNode>
    </dgm:forEach>
    <dgm:forEach name="Name36" axis="ch" ptType="node" st="4" cnt="1">
      <dgm:layoutNode name="parentText_4">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4">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4">
        <dgm:alg type="sp"/>
        <dgm:shape xmlns:r="http://schemas.openxmlformats.org/officeDocument/2006/relationships" r:blip="">
          <dgm:adjLst/>
        </dgm:shape>
        <dgm:presOf/>
        <dgm:constrLst/>
        <dgm:forEach name="Name37" ref="accentRepeat"/>
      </dgm:layoutNode>
    </dgm:forEach>
    <dgm:forEach name="Name38" axis="ch" ptType="node" st="5" cnt="1">
      <dgm:layoutNode name="parentText_5">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5">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5">
        <dgm:alg type="sp"/>
        <dgm:shape xmlns:r="http://schemas.openxmlformats.org/officeDocument/2006/relationships" r:blip="">
          <dgm:adjLst/>
        </dgm:shape>
        <dgm:presOf/>
        <dgm:constrLst/>
        <dgm:forEach name="Name39" ref="accentRepeat"/>
      </dgm:layoutNode>
    </dgm:forEach>
    <dgm:forEach name="Name40" axis="ch" ptType="node" st="6" cnt="1">
      <dgm:layoutNode name="parentText_6">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6">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6">
        <dgm:alg type="sp"/>
        <dgm:shape xmlns:r="http://schemas.openxmlformats.org/officeDocument/2006/relationships" r:blip="">
          <dgm:adjLst/>
        </dgm:shape>
        <dgm:presOf/>
        <dgm:constrLst/>
        <dgm:forEach name="Name41" ref="accentRepeat"/>
      </dgm:layoutNode>
    </dgm:forEach>
    <dgm:forEach name="Name42" axis="ch" ptType="node" st="7" cnt="1">
      <dgm:layoutNode name="parentText_7">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7">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7">
        <dgm:alg type="sp"/>
        <dgm:shape xmlns:r="http://schemas.openxmlformats.org/officeDocument/2006/relationships" r:blip="">
          <dgm:adjLst/>
        </dgm:shape>
        <dgm:presOf/>
        <dgm:constrLst/>
        <dgm:forEach name="Name43"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148306F-9E2B-9944-B6A6-5850A38D24DA}" type="datetimeFigureOut">
              <a:rPr lang="en-US" smtClean="0"/>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3999374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48306F-9E2B-9944-B6A6-5850A38D24DA}" type="datetimeFigureOut">
              <a:rPr lang="en-US" smtClean="0"/>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362120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48306F-9E2B-9944-B6A6-5850A38D24DA}" type="datetimeFigureOut">
              <a:rPr lang="en-US" smtClean="0"/>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3033352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48306F-9E2B-9944-B6A6-5850A38D24DA}" type="datetimeFigureOut">
              <a:rPr lang="en-US" smtClean="0"/>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2625659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48306F-9E2B-9944-B6A6-5850A38D24DA}" type="datetimeFigureOut">
              <a:rPr lang="en-US" smtClean="0"/>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3588542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148306F-9E2B-9944-B6A6-5850A38D24DA}" type="datetimeFigureOut">
              <a:rPr lang="en-US" smtClean="0"/>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1824283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148306F-9E2B-9944-B6A6-5850A38D24DA}" type="datetimeFigureOut">
              <a:rPr lang="en-US" smtClean="0"/>
              <a:t>7/2/18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3481096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148306F-9E2B-9944-B6A6-5850A38D24DA}" type="datetimeFigureOut">
              <a:rPr lang="en-US" smtClean="0"/>
              <a:t>7/2/18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3094670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48306F-9E2B-9944-B6A6-5850A38D24DA}" type="datetimeFigureOut">
              <a:rPr lang="en-US" smtClean="0"/>
              <a:t>7/2/18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4271906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48306F-9E2B-9944-B6A6-5850A38D24DA}" type="datetimeFigureOut">
              <a:rPr lang="en-US" smtClean="0"/>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3225191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48306F-9E2B-9944-B6A6-5850A38D24DA}" type="datetimeFigureOut">
              <a:rPr lang="en-US" smtClean="0"/>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52846-85AE-7A4E-B1D0-878CCC14E3B1}" type="slidenum">
              <a:rPr lang="en-US" smtClean="0"/>
              <a:t>‹#›</a:t>
            </a:fld>
            <a:endParaRPr lang="en-US"/>
          </a:p>
        </p:txBody>
      </p:sp>
    </p:spTree>
    <p:extLst>
      <p:ext uri="{BB962C8B-B14F-4D97-AF65-F5344CB8AC3E}">
        <p14:creationId xmlns:p14="http://schemas.microsoft.com/office/powerpoint/2010/main" val="3399958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48306F-9E2B-9944-B6A6-5850A38D24DA}" type="datetimeFigureOut">
              <a:rPr lang="en-US" smtClean="0"/>
              <a:t>7/2/18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D52846-85AE-7A4E-B1D0-878CCC14E3B1}" type="slidenum">
              <a:rPr lang="en-US" smtClean="0"/>
              <a:t>‹#›</a:t>
            </a:fld>
            <a:endParaRPr lang="en-US"/>
          </a:p>
        </p:txBody>
      </p:sp>
    </p:spTree>
    <p:extLst>
      <p:ext uri="{BB962C8B-B14F-4D97-AF65-F5344CB8AC3E}">
        <p14:creationId xmlns:p14="http://schemas.microsoft.com/office/powerpoint/2010/main" val="3931465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impact100essex.org" TargetMode="External"/><Relationship Id="rId3"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image" Target="../media/image1.emf"/><Relationship Id="rId1" Type="http://schemas.openxmlformats.org/officeDocument/2006/relationships/slideLayout" Target="../slideLayouts/slideLayout7.xml"/><Relationship Id="rId2" Type="http://schemas.openxmlformats.org/officeDocument/2006/relationships/diagramData" Target="../diagrams/data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grantinterface.com/Home/Logon?urlkey=cfnj"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 Id="rId3" Type="http://schemas.openxmlformats.org/officeDocument/2006/relationships/image" Target="../media/image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2130426"/>
            <a:ext cx="7772400" cy="330022"/>
          </a:xfrm>
        </p:spPr>
        <p:txBody>
          <a:bodyPr>
            <a:normAutofit fontScale="90000"/>
          </a:bodyPr>
          <a:lstStyle/>
          <a:p>
            <a:r>
              <a:rPr lang="en-US" dirty="0"/>
              <a:t/>
            </a:r>
            <a:br>
              <a:rPr lang="en-US" dirty="0"/>
            </a:br>
            <a:r>
              <a:rPr lang="en-US" dirty="0"/>
              <a:t/>
            </a:r>
            <a:br>
              <a:rPr lang="en-US" dirty="0"/>
            </a:br>
            <a:endParaRPr lang="en-US" dirty="0"/>
          </a:p>
        </p:txBody>
      </p:sp>
      <p:sp>
        <p:nvSpPr>
          <p:cNvPr id="3" name="Subtitle 2"/>
          <p:cNvSpPr>
            <a:spLocks noGrp="1"/>
          </p:cNvSpPr>
          <p:nvPr>
            <p:ph type="subTitle" idx="4294967295"/>
          </p:nvPr>
        </p:nvSpPr>
        <p:spPr>
          <a:xfrm>
            <a:off x="2184400" y="5000598"/>
            <a:ext cx="4707467" cy="1007533"/>
          </a:xfrm>
        </p:spPr>
        <p:txBody>
          <a:bodyPr>
            <a:normAutofit fontScale="85000" lnSpcReduction="10000"/>
          </a:bodyPr>
          <a:lstStyle/>
          <a:p>
            <a:pPr marL="0" indent="0" algn="ctr">
              <a:buNone/>
            </a:pPr>
            <a:r>
              <a:rPr lang="en-US" dirty="0" smtClean="0">
                <a:hlinkClick r:id="rId2"/>
              </a:rPr>
              <a:t>www.impact100essex.org</a:t>
            </a:r>
            <a:endParaRPr lang="en-US" dirty="0" smtClean="0"/>
          </a:p>
          <a:p>
            <a:pPr marL="0" indent="0" algn="ctr">
              <a:buNone/>
            </a:pPr>
            <a:r>
              <a:rPr lang="en-US" sz="2400" dirty="0" smtClean="0"/>
              <a:t>Questions? grants@impact100essex.org</a:t>
            </a:r>
            <a:endParaRPr lang="en-US" sz="2400" dirty="0"/>
          </a:p>
        </p:txBody>
      </p:sp>
      <p:pic>
        <p:nvPicPr>
          <p:cNvPr id="7" name="Picture 6" descr="IMPE17101_Logo_RGB.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7601" y="849912"/>
            <a:ext cx="6713502" cy="2814037"/>
          </a:xfrm>
          <a:prstGeom prst="rect">
            <a:avLst/>
          </a:prstGeom>
        </p:spPr>
      </p:pic>
    </p:spTree>
    <p:extLst>
      <p:ext uri="{BB962C8B-B14F-4D97-AF65-F5344CB8AC3E}">
        <p14:creationId xmlns:p14="http://schemas.microsoft.com/office/powerpoint/2010/main" val="3108277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6DBD1F9-3810-C848-8A51-5D1B4A734657}"/>
              </a:ext>
            </a:extLst>
          </p:cNvPr>
          <p:cNvSpPr>
            <a:spLocks noGrp="1"/>
          </p:cNvSpPr>
          <p:nvPr>
            <p:ph type="title"/>
          </p:nvPr>
        </p:nvSpPr>
        <p:spPr>
          <a:xfrm>
            <a:off x="457200" y="1076023"/>
            <a:ext cx="8229600" cy="1143000"/>
          </a:xfrm>
        </p:spPr>
        <p:txBody>
          <a:bodyPr>
            <a:normAutofit fontScale="90000"/>
          </a:bodyPr>
          <a:lstStyle/>
          <a:p>
            <a:r>
              <a:rPr lang="en-US" dirty="0"/>
              <a:t> </a:t>
            </a:r>
            <a:r>
              <a:rPr lang="en-US" dirty="0" smtClean="0"/>
              <a:t>Many projects </a:t>
            </a:r>
            <a:r>
              <a:rPr lang="en-US" dirty="0"/>
              <a:t>were less successful when:</a:t>
            </a:r>
          </a:p>
        </p:txBody>
      </p:sp>
      <p:sp>
        <p:nvSpPr>
          <p:cNvPr id="3" name="Content Placeholder 2">
            <a:extLst>
              <a:ext uri="{FF2B5EF4-FFF2-40B4-BE49-F238E27FC236}">
                <a16:creationId xmlns="" xmlns:a16="http://schemas.microsoft.com/office/drawing/2014/main" id="{73407AA9-7D5F-2647-8BC4-7C28CA9628EB}"/>
              </a:ext>
            </a:extLst>
          </p:cNvPr>
          <p:cNvSpPr>
            <a:spLocks noGrp="1"/>
          </p:cNvSpPr>
          <p:nvPr>
            <p:ph idx="1"/>
          </p:nvPr>
        </p:nvSpPr>
        <p:spPr>
          <a:xfrm>
            <a:off x="457200" y="2383604"/>
            <a:ext cx="8229600" cy="3742559"/>
          </a:xfrm>
        </p:spPr>
        <p:txBody>
          <a:bodyPr>
            <a:noAutofit/>
          </a:bodyPr>
          <a:lstStyle/>
          <a:p>
            <a:r>
              <a:rPr lang="en-US" sz="2000" dirty="0"/>
              <a:t>We weren’t sure what the project was</a:t>
            </a:r>
          </a:p>
          <a:p>
            <a:r>
              <a:rPr lang="en-US" sz="2000" dirty="0"/>
              <a:t>We weren’t sure where/how you planned to spend our money</a:t>
            </a:r>
          </a:p>
          <a:p>
            <a:r>
              <a:rPr lang="en-US" sz="2000" dirty="0"/>
              <a:t>The request seemed to be to continue ongoing operations</a:t>
            </a:r>
          </a:p>
          <a:p>
            <a:r>
              <a:rPr lang="en-US" sz="2000" dirty="0"/>
              <a:t>Necessary partners were not yet identified/secured</a:t>
            </a:r>
          </a:p>
          <a:p>
            <a:r>
              <a:rPr lang="en-US" sz="2000" dirty="0"/>
              <a:t>Additional funding necessary was not yet secured (or we couldn’t tell where it was coming from)</a:t>
            </a:r>
          </a:p>
          <a:p>
            <a:r>
              <a:rPr lang="en-US" sz="2000" dirty="0"/>
              <a:t>Funding seemed unnecessary</a:t>
            </a:r>
          </a:p>
          <a:p>
            <a:r>
              <a:rPr lang="en-US" sz="2000" dirty="0"/>
              <a:t>Staffing seemed inadequate, or there was not a clear plan to achieve needed staffing</a:t>
            </a:r>
          </a:p>
          <a:p>
            <a:r>
              <a:rPr lang="en-US" sz="2000" dirty="0"/>
              <a:t>We weren’t inspired.</a:t>
            </a:r>
          </a:p>
        </p:txBody>
      </p:sp>
      <p:pic>
        <p:nvPicPr>
          <p:cNvPr id="4" name="Picture 3" descr="IMPE17101_Logo_RGB.pdf">
            <a:extLst>
              <a:ext uri="{FF2B5EF4-FFF2-40B4-BE49-F238E27FC236}">
                <a16:creationId xmlns="" xmlns:a16="http://schemas.microsoft.com/office/drawing/2014/main" id="{C2E44E95-D912-2B43-9072-6A3EBCA1A0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657600" cy="1600200"/>
          </a:xfrm>
          <a:prstGeom prst="rect">
            <a:avLst/>
          </a:prstGeom>
        </p:spPr>
      </p:pic>
    </p:spTree>
    <p:extLst>
      <p:ext uri="{BB962C8B-B14F-4D97-AF65-F5344CB8AC3E}">
        <p14:creationId xmlns:p14="http://schemas.microsoft.com/office/powerpoint/2010/main" val="2364577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2091267"/>
          </a:xfrm>
        </p:spPr>
        <p:txBody>
          <a:bodyPr>
            <a:normAutofit/>
          </a:bodyPr>
          <a:lstStyle/>
          <a:p>
            <a:pPr marL="0" indent="0" algn="ctr">
              <a:buNone/>
            </a:pPr>
            <a:r>
              <a:rPr lang="en-US" sz="7200" dirty="0" smtClean="0"/>
              <a:t>APPLICATION 2018</a:t>
            </a:r>
          </a:p>
          <a:p>
            <a:pPr marL="0" indent="0" algn="ctr">
              <a:buNone/>
            </a:pPr>
            <a:r>
              <a:rPr lang="en-US" sz="3600" dirty="0" smtClean="0"/>
              <a:t>HELPFUL HINTS</a:t>
            </a:r>
            <a:endParaRPr lang="en-US" sz="3600" dirty="0"/>
          </a:p>
        </p:txBody>
      </p:sp>
      <p:pic>
        <p:nvPicPr>
          <p:cNvPr id="5" name="Picture 4"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934" y="304800"/>
            <a:ext cx="3657600" cy="1600200"/>
          </a:xfrm>
          <a:prstGeom prst="rect">
            <a:avLst/>
          </a:prstGeom>
        </p:spPr>
      </p:pic>
    </p:spTree>
    <p:extLst>
      <p:ext uri="{BB962C8B-B14F-4D97-AF65-F5344CB8AC3E}">
        <p14:creationId xmlns:p14="http://schemas.microsoft.com/office/powerpoint/2010/main" val="3497006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pPr marL="0" indent="0">
              <a:buNone/>
            </a:pPr>
            <a:r>
              <a:rPr lang="en-US" sz="4200" b="1" dirty="0"/>
              <a:t>Proposed Project Description and Methodology </a:t>
            </a:r>
            <a:endParaRPr lang="en-US" sz="4200" b="1" dirty="0" smtClean="0"/>
          </a:p>
          <a:p>
            <a:pPr marL="0" indent="0">
              <a:buNone/>
            </a:pPr>
            <a:endParaRPr lang="en-US" dirty="0"/>
          </a:p>
          <a:p>
            <a:r>
              <a:rPr lang="en-US" b="1" dirty="0"/>
              <a:t>Project Title/Name and one sentence </a:t>
            </a:r>
            <a:r>
              <a:rPr lang="en-US" b="1" dirty="0" smtClean="0"/>
              <a:t>description</a:t>
            </a:r>
          </a:p>
          <a:p>
            <a:pPr marL="0" indent="0">
              <a:buNone/>
            </a:pPr>
            <a:endParaRPr lang="en-US" dirty="0"/>
          </a:p>
          <a:p>
            <a:r>
              <a:rPr lang="en-US" b="1" dirty="0"/>
              <a:t>Statement of </a:t>
            </a:r>
            <a:r>
              <a:rPr lang="en-US" b="1" dirty="0" smtClean="0"/>
              <a:t>Need</a:t>
            </a:r>
            <a:endParaRPr lang="en-US" dirty="0" smtClean="0"/>
          </a:p>
          <a:p>
            <a:pPr marL="0" indent="0">
              <a:buNone/>
            </a:pPr>
            <a:r>
              <a:rPr lang="en-US" dirty="0"/>
              <a:t>	</a:t>
            </a:r>
            <a:r>
              <a:rPr lang="en-US" dirty="0" smtClean="0"/>
              <a:t> </a:t>
            </a:r>
            <a:r>
              <a:rPr lang="en-US" dirty="0"/>
              <a:t>Summarize the challenge your project aims to solve. Cite and share data that help to </a:t>
            </a:r>
          </a:p>
          <a:p>
            <a:pPr marL="0" indent="0">
              <a:buNone/>
            </a:pPr>
            <a:r>
              <a:rPr lang="en-US" dirty="0" smtClean="0"/>
              <a:t>	frame </a:t>
            </a:r>
            <a:r>
              <a:rPr lang="en-US" dirty="0"/>
              <a:t>the challenge. </a:t>
            </a:r>
          </a:p>
          <a:p>
            <a:endParaRPr lang="en-US" dirty="0"/>
          </a:p>
          <a:p>
            <a:r>
              <a:rPr lang="en-US" b="1" dirty="0"/>
              <a:t>Project </a:t>
            </a:r>
            <a:r>
              <a:rPr lang="en-US" b="1" dirty="0" smtClean="0"/>
              <a:t>Summary</a:t>
            </a:r>
            <a:endParaRPr lang="en-US" b="1" dirty="0"/>
          </a:p>
          <a:p>
            <a:pPr marL="0" indent="0">
              <a:buNone/>
            </a:pPr>
            <a:r>
              <a:rPr lang="en-US" b="1" dirty="0"/>
              <a:t>	</a:t>
            </a:r>
            <a:r>
              <a:rPr lang="en-US" dirty="0" smtClean="0"/>
              <a:t>Provide </a:t>
            </a:r>
            <a:r>
              <a:rPr lang="en-US" dirty="0"/>
              <a:t>an overview of the project and the impact you expect will result</a:t>
            </a:r>
            <a:r>
              <a:rPr lang="en-US" b="1" dirty="0"/>
              <a:t>. Inspire us! </a:t>
            </a:r>
          </a:p>
          <a:p>
            <a:pPr marL="0" indent="0">
              <a:buNone/>
            </a:pPr>
            <a:endParaRPr lang="en-US" dirty="0"/>
          </a:p>
          <a:p>
            <a:r>
              <a:rPr lang="en-US" b="1" dirty="0"/>
              <a:t>Project Goals/Deliverables/</a:t>
            </a:r>
            <a:r>
              <a:rPr lang="en-US" b="1" dirty="0" smtClean="0"/>
              <a:t>Impacts</a:t>
            </a:r>
          </a:p>
          <a:p>
            <a:pPr marL="0" indent="0">
              <a:buNone/>
            </a:pPr>
            <a:r>
              <a:rPr lang="en-US" b="1" dirty="0"/>
              <a:t>	</a:t>
            </a:r>
            <a:r>
              <a:rPr lang="en-US" dirty="0" smtClean="0"/>
              <a:t> Please share your SMART goal(s) here</a:t>
            </a:r>
          </a:p>
          <a:p>
            <a:pPr marL="0" indent="0">
              <a:buNone/>
            </a:pPr>
            <a:r>
              <a:rPr lang="en-US" dirty="0"/>
              <a:t>	</a:t>
            </a:r>
            <a:r>
              <a:rPr lang="en-US" dirty="0" smtClean="0"/>
              <a:t> (Specific, Measurable, Attainable, Relevant and Time-bound) </a:t>
            </a:r>
          </a:p>
          <a:p>
            <a:pPr marL="0" indent="0">
              <a:buNone/>
            </a:pPr>
            <a:r>
              <a:rPr lang="en-US" dirty="0" smtClean="0"/>
              <a:t>	  </a:t>
            </a:r>
            <a:r>
              <a:rPr lang="en-US" dirty="0"/>
              <a:t>deliverables and timelines that align with the SMART Goals. * </a:t>
            </a:r>
          </a:p>
          <a:p>
            <a:pPr marL="0" indent="0">
              <a:buNone/>
            </a:pPr>
            <a:r>
              <a:rPr lang="en-US" i="1" dirty="0" smtClean="0"/>
              <a:t> </a:t>
            </a:r>
            <a:endParaRPr lang="en-US" dirty="0" smtClean="0"/>
          </a:p>
          <a:p>
            <a:pPr marL="400050" lvl="1" indent="0">
              <a:buNone/>
            </a:pPr>
            <a:r>
              <a:rPr lang="en-US" sz="2900" b="1" dirty="0" smtClean="0"/>
              <a:t>Rationale</a:t>
            </a:r>
            <a:r>
              <a:rPr lang="en-US" sz="2900" b="1" dirty="0"/>
              <a:t>: </a:t>
            </a:r>
            <a:r>
              <a:rPr lang="en-US" sz="2900" dirty="0"/>
              <a:t>Please share why you have chosen this particular approach or strategy to address the challenge you discussed in your statement of need. For example, are you launching an approach locally that has demonstrated success elsewhere? Are you trying an innovative approach to an intractable problem? </a:t>
            </a:r>
          </a:p>
          <a:p>
            <a:endParaRPr lang="en-US" dirty="0"/>
          </a:p>
        </p:txBody>
      </p:sp>
      <p:pic>
        <p:nvPicPr>
          <p:cNvPr id="4" name="Picture 3"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657600" cy="1600200"/>
          </a:xfrm>
          <a:prstGeom prst="rect">
            <a:avLst/>
          </a:prstGeom>
        </p:spPr>
      </p:pic>
    </p:spTree>
    <p:extLst>
      <p:ext uri="{BB962C8B-B14F-4D97-AF65-F5344CB8AC3E}">
        <p14:creationId xmlns:p14="http://schemas.microsoft.com/office/powerpoint/2010/main" val="1452441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b="1" dirty="0"/>
              <a:t>Project </a:t>
            </a:r>
            <a:r>
              <a:rPr lang="en-US" b="1" dirty="0" smtClean="0"/>
              <a:t>Evaluation</a:t>
            </a:r>
            <a:r>
              <a:rPr lang="en-US" b="1" dirty="0"/>
              <a:t/>
            </a:r>
            <a:br>
              <a:rPr lang="en-US" b="1" dirty="0"/>
            </a:br>
            <a:r>
              <a:rPr lang="en-US" dirty="0"/>
              <a:t>Define how you will measure success. How will we know if the program has achieved or is on target to achieve the impact you have described? </a:t>
            </a:r>
            <a:endParaRPr lang="en-US" dirty="0" smtClean="0"/>
          </a:p>
          <a:p>
            <a:endParaRPr lang="en-US" dirty="0"/>
          </a:p>
          <a:p>
            <a:r>
              <a:rPr lang="en-US" b="1" dirty="0"/>
              <a:t>Readiness: We hope to see our funds quickly begin to impact Essex County</a:t>
            </a:r>
            <a:r>
              <a:rPr lang="en-US" b="1" dirty="0" smtClean="0"/>
              <a:t>.</a:t>
            </a:r>
            <a:r>
              <a:rPr lang="en-US" b="1" dirty="0"/>
              <a:t/>
            </a:r>
            <a:br>
              <a:rPr lang="en-US" b="1" dirty="0"/>
            </a:br>
            <a:r>
              <a:rPr lang="en-US" dirty="0" smtClean="0"/>
              <a:t>If </a:t>
            </a:r>
            <a:r>
              <a:rPr lang="en-US" dirty="0"/>
              <a:t>you received these funds around February 2019, is there anything that would prevent </a:t>
            </a:r>
            <a:r>
              <a:rPr lang="en-US" dirty="0" smtClean="0"/>
              <a:t>you </a:t>
            </a:r>
            <a:r>
              <a:rPr lang="en-US" dirty="0"/>
              <a:t>from beginning the project immediately? Examples include but are not limited to: permits for renovations/construction, approvals, permissions from School Boards or Unions, new hires. </a:t>
            </a:r>
            <a:endParaRPr lang="en-US" dirty="0" smtClean="0"/>
          </a:p>
          <a:p>
            <a:pPr marL="0" indent="0">
              <a:buNone/>
            </a:pPr>
            <a:endParaRPr lang="en-US" dirty="0" smtClean="0"/>
          </a:p>
          <a:p>
            <a:r>
              <a:rPr lang="en-US" b="1" dirty="0" smtClean="0"/>
              <a:t>Sustainability</a:t>
            </a:r>
            <a:r>
              <a:rPr lang="en-US" dirty="0" smtClean="0"/>
              <a:t> </a:t>
            </a:r>
            <a:r>
              <a:rPr lang="en-US" dirty="0"/>
              <a:t>How would the project sustain itself after two years if you receive Impact100 Essex </a:t>
            </a:r>
            <a:r>
              <a:rPr lang="en-US" dirty="0" smtClean="0"/>
              <a:t>funding</a:t>
            </a:r>
            <a:r>
              <a:rPr lang="en-US" dirty="0"/>
              <a:t>? </a:t>
            </a:r>
          </a:p>
          <a:p>
            <a:endParaRPr lang="en-US" dirty="0"/>
          </a:p>
        </p:txBody>
      </p:sp>
      <p:pic>
        <p:nvPicPr>
          <p:cNvPr id="5" name="Picture 4"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657600" cy="1600200"/>
          </a:xfrm>
          <a:prstGeom prst="rect">
            <a:avLst/>
          </a:prstGeom>
        </p:spPr>
      </p:pic>
    </p:spTree>
    <p:extLst>
      <p:ext uri="{BB962C8B-B14F-4D97-AF65-F5344CB8AC3E}">
        <p14:creationId xmlns:p14="http://schemas.microsoft.com/office/powerpoint/2010/main" val="1865167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sz="4500" b="1" dirty="0"/>
              <a:t>Project </a:t>
            </a:r>
            <a:r>
              <a:rPr lang="en-US" sz="4500" b="1" dirty="0" smtClean="0"/>
              <a:t>Budget</a:t>
            </a:r>
          </a:p>
          <a:p>
            <a:endParaRPr lang="en-US" b="1" dirty="0"/>
          </a:p>
          <a:p>
            <a:pPr lvl="1"/>
            <a:r>
              <a:rPr lang="en-US" dirty="0" smtClean="0"/>
              <a:t> </a:t>
            </a:r>
            <a:r>
              <a:rPr lang="en-US" b="1" dirty="0"/>
              <a:t>the total project budget </a:t>
            </a:r>
            <a:r>
              <a:rPr lang="en-US" dirty="0"/>
              <a:t>with a detailed use of funds and show how the </a:t>
            </a:r>
            <a:r>
              <a:rPr lang="en-US" dirty="0" smtClean="0"/>
              <a:t>funds </a:t>
            </a:r>
            <a:r>
              <a:rPr lang="en-US" dirty="0"/>
              <a:t>will be allocated within no more than a two-year time frame (one year is fine). </a:t>
            </a:r>
            <a:r>
              <a:rPr lang="en-US" dirty="0" smtClean="0"/>
              <a:t> </a:t>
            </a:r>
            <a:endParaRPr lang="en-US" dirty="0"/>
          </a:p>
          <a:p>
            <a:pPr lvl="1"/>
            <a:r>
              <a:rPr lang="en-US" dirty="0" smtClean="0"/>
              <a:t> </a:t>
            </a:r>
            <a:r>
              <a:rPr lang="en-US" b="1" dirty="0"/>
              <a:t>source of other revenue </a:t>
            </a:r>
            <a:r>
              <a:rPr lang="en-US" dirty="0"/>
              <a:t>including indication of what is already acquired and what needs to be acquired. </a:t>
            </a:r>
          </a:p>
          <a:p>
            <a:pPr lvl="1"/>
            <a:r>
              <a:rPr lang="en-US" dirty="0" smtClean="0"/>
              <a:t> </a:t>
            </a:r>
            <a:r>
              <a:rPr lang="en-US" b="1" dirty="0"/>
              <a:t>a small narrative </a:t>
            </a:r>
            <a:r>
              <a:rPr lang="en-US" dirty="0"/>
              <a:t>to accompany your budget that includes </a:t>
            </a:r>
            <a:endParaRPr lang="en-US" dirty="0" smtClean="0"/>
          </a:p>
          <a:p>
            <a:pPr lvl="2"/>
            <a:r>
              <a:rPr lang="en-US" dirty="0" smtClean="0"/>
              <a:t>any </a:t>
            </a:r>
            <a:r>
              <a:rPr lang="en-US" dirty="0"/>
              <a:t>explanation that might be needed to clarify items in your budget attachment</a:t>
            </a:r>
            <a:r>
              <a:rPr lang="en-US" dirty="0" smtClean="0"/>
              <a:t>;</a:t>
            </a:r>
          </a:p>
          <a:p>
            <a:pPr lvl="2"/>
            <a:r>
              <a:rPr lang="en-US" dirty="0" smtClean="0"/>
              <a:t>a </a:t>
            </a:r>
            <a:r>
              <a:rPr lang="en-US" dirty="0"/>
              <a:t>description of how Impact100 Essex’s funds will be used for this project</a:t>
            </a:r>
            <a:r>
              <a:rPr lang="en-US" dirty="0" smtClean="0"/>
              <a:t>;</a:t>
            </a:r>
          </a:p>
          <a:p>
            <a:pPr lvl="2"/>
            <a:r>
              <a:rPr lang="en-US" dirty="0" smtClean="0"/>
              <a:t>an </a:t>
            </a:r>
            <a:r>
              <a:rPr lang="en-US" dirty="0"/>
              <a:t>indication if the cost of assessing the program as you described in the evaluation section will be covered by this grant or with other funds; and </a:t>
            </a:r>
            <a:endParaRPr lang="en-US" dirty="0" smtClean="0"/>
          </a:p>
          <a:p>
            <a:pPr lvl="2"/>
            <a:r>
              <a:rPr lang="en-US" dirty="0" smtClean="0"/>
              <a:t>a </a:t>
            </a:r>
            <a:r>
              <a:rPr lang="en-US" dirty="0"/>
              <a:t>statement of whether or not you need additional resources to begin this project and if additional resources are needed, please explain what those resources are, quantify them as appropriate, and describe how and when you intend to obtain them. </a:t>
            </a:r>
          </a:p>
          <a:p>
            <a:endParaRPr lang="en-US" dirty="0"/>
          </a:p>
        </p:txBody>
      </p:sp>
      <p:pic>
        <p:nvPicPr>
          <p:cNvPr id="4" name="Picture 3"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657600" cy="1600200"/>
          </a:xfrm>
          <a:prstGeom prst="rect">
            <a:avLst/>
          </a:prstGeom>
        </p:spPr>
      </p:pic>
    </p:spTree>
    <p:extLst>
      <p:ext uri="{BB962C8B-B14F-4D97-AF65-F5344CB8AC3E}">
        <p14:creationId xmlns:p14="http://schemas.microsoft.com/office/powerpoint/2010/main" val="4166339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4000" dirty="0"/>
              <a:t>Who has ever had a goal you couldn’t complete?</a:t>
            </a:r>
          </a:p>
        </p:txBody>
      </p:sp>
      <p:sp>
        <p:nvSpPr>
          <p:cNvPr id="4" name="Slide Number Placeholder 3"/>
          <p:cNvSpPr>
            <a:spLocks noGrp="1"/>
          </p:cNvSpPr>
          <p:nvPr>
            <p:ph type="sldNum" sz="quarter" idx="12"/>
          </p:nvPr>
        </p:nvSpPr>
        <p:spPr/>
        <p:txBody>
          <a:bodyPr/>
          <a:lstStyle/>
          <a:p>
            <a:fld id="{4FA9D07D-F819-0D48-9A35-DE9852B68445}" type="slidenum">
              <a:rPr lang="en-US" smtClean="0"/>
              <a:t>15</a:t>
            </a:fld>
            <a:endParaRPr lang="en-US"/>
          </a:p>
        </p:txBody>
      </p:sp>
      <p:pic>
        <p:nvPicPr>
          <p:cNvPr id="5" name="Picture 4"/>
          <p:cNvPicPr>
            <a:picLocks noChangeAspect="1"/>
          </p:cNvPicPr>
          <p:nvPr/>
        </p:nvPicPr>
        <p:blipFill>
          <a:blip r:embed="rId2"/>
          <a:stretch>
            <a:fillRect/>
          </a:stretch>
        </p:blipFill>
        <p:spPr>
          <a:xfrm>
            <a:off x="1845733" y="2260599"/>
            <a:ext cx="6248399" cy="3510095"/>
          </a:xfrm>
          <a:prstGeom prst="rect">
            <a:avLst/>
          </a:prstGeom>
        </p:spPr>
      </p:pic>
    </p:spTree>
    <p:extLst>
      <p:ext uri="{BB962C8B-B14F-4D97-AF65-F5344CB8AC3E}">
        <p14:creationId xmlns:p14="http://schemas.microsoft.com/office/powerpoint/2010/main" val="3409259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070" y="189973"/>
            <a:ext cx="8127998" cy="792160"/>
          </a:xfrm>
        </p:spPr>
        <p:txBody>
          <a:bodyPr>
            <a:noAutofit/>
          </a:bodyPr>
          <a:lstStyle/>
          <a:p>
            <a:pPr algn="l"/>
            <a:r>
              <a:rPr lang="en-US" sz="4000" dirty="0"/>
              <a:t>S.M.A.R.T. Goals are:</a:t>
            </a:r>
          </a:p>
        </p:txBody>
      </p:sp>
      <p:sp>
        <p:nvSpPr>
          <p:cNvPr id="4" name="Slide Number Placeholder 3"/>
          <p:cNvSpPr>
            <a:spLocks noGrp="1"/>
          </p:cNvSpPr>
          <p:nvPr>
            <p:ph type="sldNum" sz="quarter" idx="12"/>
          </p:nvPr>
        </p:nvSpPr>
        <p:spPr/>
        <p:txBody>
          <a:bodyPr/>
          <a:lstStyle/>
          <a:p>
            <a:fld id="{4FA9D07D-F819-0D48-9A35-DE9852B68445}" type="slidenum">
              <a:rPr lang="en-US" smtClean="0"/>
              <a:t>16</a:t>
            </a:fld>
            <a:endParaRPr lang="en-US"/>
          </a:p>
        </p:txBody>
      </p:sp>
      <p:sp>
        <p:nvSpPr>
          <p:cNvPr id="3" name="TextBox 2"/>
          <p:cNvSpPr txBox="1"/>
          <p:nvPr/>
        </p:nvSpPr>
        <p:spPr>
          <a:xfrm>
            <a:off x="2167471" y="1515147"/>
            <a:ext cx="3877729" cy="584776"/>
          </a:xfrm>
          <a:prstGeom prst="rect">
            <a:avLst/>
          </a:prstGeom>
          <a:noFill/>
        </p:spPr>
        <p:txBody>
          <a:bodyPr wrap="square" rtlCol="0">
            <a:spAutoFit/>
          </a:bodyPr>
          <a:lstStyle/>
          <a:p>
            <a:pPr algn="ctr">
              <a:spcAft>
                <a:spcPts val="10800"/>
              </a:spcAft>
            </a:pPr>
            <a:r>
              <a:rPr lang="en-US" sz="3200" dirty="0"/>
              <a:t>Easy to understand</a:t>
            </a:r>
          </a:p>
        </p:txBody>
      </p:sp>
      <p:pic>
        <p:nvPicPr>
          <p:cNvPr id="6" name="Picture 5"/>
          <p:cNvPicPr>
            <a:picLocks noChangeAspect="1"/>
          </p:cNvPicPr>
          <p:nvPr/>
        </p:nvPicPr>
        <p:blipFill>
          <a:blip r:embed="rId2"/>
          <a:stretch>
            <a:fillRect/>
          </a:stretch>
        </p:blipFill>
        <p:spPr>
          <a:xfrm>
            <a:off x="6107153" y="778933"/>
            <a:ext cx="2197100" cy="2197100"/>
          </a:xfrm>
          <a:prstGeom prst="rect">
            <a:avLst/>
          </a:prstGeom>
        </p:spPr>
      </p:pic>
      <p:pic>
        <p:nvPicPr>
          <p:cNvPr id="7" name="Picture 6"/>
          <p:cNvPicPr>
            <a:picLocks noChangeAspect="1"/>
          </p:cNvPicPr>
          <p:nvPr/>
        </p:nvPicPr>
        <p:blipFill>
          <a:blip r:embed="rId3"/>
          <a:stretch>
            <a:fillRect/>
          </a:stretch>
        </p:blipFill>
        <p:spPr>
          <a:xfrm>
            <a:off x="4586976" y="4954058"/>
            <a:ext cx="3717277" cy="1767417"/>
          </a:xfrm>
          <a:prstGeom prst="rect">
            <a:avLst/>
          </a:prstGeom>
        </p:spPr>
      </p:pic>
      <p:pic>
        <p:nvPicPr>
          <p:cNvPr id="8" name="Picture 7"/>
          <p:cNvPicPr>
            <a:picLocks noChangeAspect="1"/>
          </p:cNvPicPr>
          <p:nvPr/>
        </p:nvPicPr>
        <p:blipFill>
          <a:blip r:embed="rId4"/>
          <a:stretch>
            <a:fillRect/>
          </a:stretch>
        </p:blipFill>
        <p:spPr>
          <a:xfrm>
            <a:off x="2921000" y="2763838"/>
            <a:ext cx="3302000" cy="1473200"/>
          </a:xfrm>
          <a:prstGeom prst="rect">
            <a:avLst/>
          </a:prstGeom>
        </p:spPr>
      </p:pic>
      <p:sp>
        <p:nvSpPr>
          <p:cNvPr id="10" name="TextBox 9"/>
          <p:cNvSpPr txBox="1"/>
          <p:nvPr/>
        </p:nvSpPr>
        <p:spPr>
          <a:xfrm>
            <a:off x="1473204" y="5234682"/>
            <a:ext cx="2980260" cy="1077218"/>
          </a:xfrm>
          <a:prstGeom prst="rect">
            <a:avLst/>
          </a:prstGeom>
          <a:noFill/>
        </p:spPr>
        <p:txBody>
          <a:bodyPr wrap="square" rtlCol="0">
            <a:spAutoFit/>
          </a:bodyPr>
          <a:lstStyle/>
          <a:p>
            <a:pPr>
              <a:spcAft>
                <a:spcPts val="10800"/>
              </a:spcAft>
            </a:pPr>
            <a:r>
              <a:rPr lang="en-US" sz="3200" dirty="0"/>
              <a:t>Clear Point of Success</a:t>
            </a:r>
          </a:p>
        </p:txBody>
      </p:sp>
    </p:spTree>
    <p:extLst>
      <p:ext uri="{BB962C8B-B14F-4D97-AF65-F5344CB8AC3E}">
        <p14:creationId xmlns:p14="http://schemas.microsoft.com/office/powerpoint/2010/main" val="26849942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0-#ppt_w/2"/>
                                          </p:val>
                                        </p:tav>
                                        <p:tav tm="100000">
                                          <p:val>
                                            <p:strVal val="#ppt_x"/>
                                          </p:val>
                                        </p:tav>
                                      </p:tavLst>
                                    </p:anim>
                                    <p:anim calcmode="lin" valueType="num">
                                      <p:cBhvr additive="base">
                                        <p:cTn id="16"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0-#ppt_w/2"/>
                                          </p:val>
                                        </p:tav>
                                        <p:tav tm="100000">
                                          <p:val>
                                            <p:strVal val="#ppt_x"/>
                                          </p:val>
                                        </p:tav>
                                      </p:tavLst>
                                    </p:anim>
                                    <p:anim calcmode="lin" valueType="num">
                                      <p:cBhvr additive="base">
                                        <p:cTn id="22" dur="500" fill="hold"/>
                                        <p:tgtEl>
                                          <p:spTgt spid="10"/>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0-#ppt_w/2"/>
                                          </p:val>
                                        </p:tav>
                                        <p:tav tm="100000">
                                          <p:val>
                                            <p:strVal val="#ppt_x"/>
                                          </p:val>
                                        </p:tav>
                                      </p:tavLst>
                                    </p:anim>
                                    <p:anim calcmode="lin" valueType="num">
                                      <p:cBhvr additive="base">
                                        <p:cTn id="26"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9895"/>
          </a:xfrm>
        </p:spPr>
        <p:txBody>
          <a:bodyPr>
            <a:normAutofit/>
          </a:bodyPr>
          <a:lstStyle/>
          <a:p>
            <a:pPr algn="l"/>
            <a:r>
              <a:rPr lang="en-US" sz="4000" dirty="0"/>
              <a:t>S.M.A.R.T Goals are:</a:t>
            </a:r>
          </a:p>
        </p:txBody>
      </p:sp>
      <p:sp>
        <p:nvSpPr>
          <p:cNvPr id="3" name="Content Placeholder 2"/>
          <p:cNvSpPr>
            <a:spLocks noGrp="1"/>
          </p:cNvSpPr>
          <p:nvPr>
            <p:ph idx="1"/>
          </p:nvPr>
        </p:nvSpPr>
        <p:spPr>
          <a:xfrm>
            <a:off x="457200" y="1417638"/>
            <a:ext cx="8229600" cy="4885267"/>
          </a:xfrm>
        </p:spPr>
        <p:txBody>
          <a:bodyPr/>
          <a:lstStyle/>
          <a:p>
            <a:pPr marL="342900" lvl="1" indent="-165100">
              <a:spcAft>
                <a:spcPts val="2400"/>
              </a:spcAft>
              <a:buClr>
                <a:schemeClr val="tx1"/>
              </a:buClr>
              <a:buFont typeface="Arial"/>
              <a:buChar char="•"/>
            </a:pPr>
            <a:r>
              <a:rPr lang="en-US" sz="3600" dirty="0">
                <a:solidFill>
                  <a:srgbClr val="FF0000"/>
                </a:solidFill>
              </a:rPr>
              <a:t>S</a:t>
            </a:r>
            <a:r>
              <a:rPr lang="en-US" sz="3600" dirty="0">
                <a:solidFill>
                  <a:schemeClr val="dk1"/>
                </a:solidFill>
              </a:rPr>
              <a:t>pecific</a:t>
            </a:r>
          </a:p>
          <a:p>
            <a:pPr marL="342900" lvl="1" indent="-165100">
              <a:spcAft>
                <a:spcPts val="2400"/>
              </a:spcAft>
              <a:buClr>
                <a:schemeClr val="tx1"/>
              </a:buClr>
              <a:buFont typeface="Arial"/>
              <a:buChar char="•"/>
            </a:pPr>
            <a:r>
              <a:rPr lang="en-US" sz="3600" dirty="0">
                <a:solidFill>
                  <a:srgbClr val="0000FF"/>
                </a:solidFill>
              </a:rPr>
              <a:t>M</a:t>
            </a:r>
            <a:r>
              <a:rPr lang="en-US" sz="3600" dirty="0">
                <a:solidFill>
                  <a:schemeClr val="dk1"/>
                </a:solidFill>
              </a:rPr>
              <a:t>easurable</a:t>
            </a:r>
          </a:p>
          <a:p>
            <a:pPr marL="342900" lvl="1" indent="-165100">
              <a:spcAft>
                <a:spcPts val="2400"/>
              </a:spcAft>
              <a:buClr>
                <a:schemeClr val="tx1"/>
              </a:buClr>
              <a:buFont typeface="Arial"/>
              <a:buChar char="•"/>
            </a:pPr>
            <a:r>
              <a:rPr lang="en-US" sz="3600" dirty="0">
                <a:solidFill>
                  <a:srgbClr val="008000"/>
                </a:solidFill>
              </a:rPr>
              <a:t>A</a:t>
            </a:r>
            <a:r>
              <a:rPr lang="en-US" sz="3600" dirty="0">
                <a:solidFill>
                  <a:schemeClr val="dk1"/>
                </a:solidFill>
              </a:rPr>
              <a:t>ttainable</a:t>
            </a:r>
          </a:p>
          <a:p>
            <a:pPr marL="342900" lvl="1" indent="-165100">
              <a:spcAft>
                <a:spcPts val="2400"/>
              </a:spcAft>
              <a:buClr>
                <a:schemeClr val="tx1"/>
              </a:buClr>
              <a:buFont typeface="Arial"/>
              <a:buChar char="•"/>
            </a:pPr>
            <a:r>
              <a:rPr lang="en-US" sz="3600" dirty="0">
                <a:solidFill>
                  <a:srgbClr val="FF0000"/>
                </a:solidFill>
              </a:rPr>
              <a:t>R</a:t>
            </a:r>
            <a:r>
              <a:rPr lang="en-US" sz="3600" dirty="0">
                <a:solidFill>
                  <a:schemeClr val="dk1"/>
                </a:solidFill>
              </a:rPr>
              <a:t>elevant</a:t>
            </a:r>
          </a:p>
          <a:p>
            <a:pPr marL="342900" lvl="1" indent="-165100">
              <a:spcAft>
                <a:spcPts val="2400"/>
              </a:spcAft>
              <a:buClr>
                <a:schemeClr val="tx1"/>
              </a:buClr>
              <a:buFont typeface="Arial"/>
              <a:buChar char="•"/>
            </a:pPr>
            <a:r>
              <a:rPr lang="en-US" sz="3600" dirty="0">
                <a:solidFill>
                  <a:srgbClr val="0000FF"/>
                </a:solidFill>
              </a:rPr>
              <a:t>T</a:t>
            </a:r>
            <a:r>
              <a:rPr lang="en-US" sz="3600" dirty="0">
                <a:solidFill>
                  <a:schemeClr val="dk1"/>
                </a:solidFill>
              </a:rPr>
              <a:t>ime bound</a:t>
            </a:r>
          </a:p>
          <a:p>
            <a:endParaRPr lang="en-US" dirty="0"/>
          </a:p>
        </p:txBody>
      </p:sp>
      <p:sp>
        <p:nvSpPr>
          <p:cNvPr id="4" name="Slide Number Placeholder 3"/>
          <p:cNvSpPr>
            <a:spLocks noGrp="1"/>
          </p:cNvSpPr>
          <p:nvPr>
            <p:ph type="sldNum" sz="quarter" idx="12"/>
          </p:nvPr>
        </p:nvSpPr>
        <p:spPr/>
        <p:txBody>
          <a:bodyPr/>
          <a:lstStyle/>
          <a:p>
            <a:fld id="{4FA9D07D-F819-0D48-9A35-DE9852B68445}" type="slidenum">
              <a:rPr lang="en-US" smtClean="0"/>
              <a:t>17</a:t>
            </a:fld>
            <a:endParaRPr lang="en-US"/>
          </a:p>
        </p:txBody>
      </p:sp>
    </p:spTree>
    <p:extLst>
      <p:ext uri="{BB962C8B-B14F-4D97-AF65-F5344CB8AC3E}">
        <p14:creationId xmlns:p14="http://schemas.microsoft.com/office/powerpoint/2010/main" val="1459416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220A2AC-2EFE-104B-8AEE-DF05F736F095}" type="slidenum">
              <a:rPr lang="en-US" smtClean="0"/>
              <a:t>18</a:t>
            </a:fld>
            <a:endParaRPr lang="en-US"/>
          </a:p>
        </p:txBody>
      </p:sp>
      <p:sp>
        <p:nvSpPr>
          <p:cNvPr id="5" name="Title 1"/>
          <p:cNvSpPr txBox="1">
            <a:spLocks/>
          </p:cNvSpPr>
          <p:nvPr/>
        </p:nvSpPr>
        <p:spPr>
          <a:xfrm>
            <a:off x="457199" y="96838"/>
            <a:ext cx="8348133" cy="6058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t>A Brief Guide to S.M.A.R.T. Goal Setting</a:t>
            </a:r>
          </a:p>
        </p:txBody>
      </p:sp>
      <p:sp>
        <p:nvSpPr>
          <p:cNvPr id="6" name="TextBox 5"/>
          <p:cNvSpPr txBox="1"/>
          <p:nvPr/>
        </p:nvSpPr>
        <p:spPr>
          <a:xfrm>
            <a:off x="457199" y="1028700"/>
            <a:ext cx="8348133" cy="3293209"/>
          </a:xfrm>
          <a:prstGeom prst="rect">
            <a:avLst/>
          </a:prstGeom>
          <a:noFill/>
        </p:spPr>
        <p:txBody>
          <a:bodyPr wrap="square" rtlCol="0">
            <a:spAutoFit/>
          </a:bodyPr>
          <a:lstStyle/>
          <a:p>
            <a:pPr>
              <a:spcAft>
                <a:spcPts val="1200"/>
              </a:spcAft>
            </a:pPr>
            <a:r>
              <a:rPr lang="en-US" sz="3200" b="1" dirty="0">
                <a:solidFill>
                  <a:srgbClr val="FF0000"/>
                </a:solidFill>
              </a:rPr>
              <a:t>Specific</a:t>
            </a:r>
          </a:p>
          <a:p>
            <a:pPr marL="342900" indent="-342900">
              <a:spcAft>
                <a:spcPts val="1800"/>
              </a:spcAft>
              <a:buFont typeface="Arial"/>
              <a:buChar char="•"/>
            </a:pPr>
            <a:r>
              <a:rPr lang="en-US" sz="2800" dirty="0"/>
              <a:t>The goal must clearly state </a:t>
            </a:r>
            <a:r>
              <a:rPr lang="en-US" sz="2800" b="1" dirty="0">
                <a:solidFill>
                  <a:srgbClr val="FF0000"/>
                </a:solidFill>
              </a:rPr>
              <a:t>what</a:t>
            </a:r>
            <a:r>
              <a:rPr lang="en-US" sz="2800" dirty="0">
                <a:solidFill>
                  <a:srgbClr val="FF0000"/>
                </a:solidFill>
              </a:rPr>
              <a:t> </a:t>
            </a:r>
            <a:r>
              <a:rPr lang="en-US" sz="2800" dirty="0"/>
              <a:t>is to be achieved, by</a:t>
            </a:r>
            <a:r>
              <a:rPr lang="en-US" sz="2800" dirty="0">
                <a:solidFill>
                  <a:srgbClr val="FF0000"/>
                </a:solidFill>
              </a:rPr>
              <a:t> </a:t>
            </a:r>
            <a:r>
              <a:rPr lang="en-US" sz="2800" b="1" dirty="0">
                <a:solidFill>
                  <a:srgbClr val="FF0000"/>
                </a:solidFill>
              </a:rPr>
              <a:t>whom</a:t>
            </a:r>
            <a:r>
              <a:rPr lang="en-US" sz="2800" dirty="0"/>
              <a:t>,</a:t>
            </a:r>
            <a:r>
              <a:rPr lang="en-US" sz="2800" b="1" dirty="0"/>
              <a:t> </a:t>
            </a:r>
            <a:r>
              <a:rPr lang="en-US" sz="2800" b="1" dirty="0">
                <a:solidFill>
                  <a:srgbClr val="FF0000"/>
                </a:solidFill>
              </a:rPr>
              <a:t>where</a:t>
            </a:r>
            <a:r>
              <a:rPr lang="en-US" sz="2800" b="1" dirty="0"/>
              <a:t> </a:t>
            </a:r>
            <a:r>
              <a:rPr lang="en-US" sz="2800" dirty="0">
                <a:solidFill>
                  <a:srgbClr val="FF0000"/>
                </a:solidFill>
              </a:rPr>
              <a:t> </a:t>
            </a:r>
            <a:r>
              <a:rPr lang="en-US" sz="2800" dirty="0"/>
              <a:t>and </a:t>
            </a:r>
            <a:r>
              <a:rPr lang="en-US" sz="2800" b="1" dirty="0">
                <a:solidFill>
                  <a:srgbClr val="FF0000"/>
                </a:solidFill>
              </a:rPr>
              <a:t>when</a:t>
            </a:r>
            <a:r>
              <a:rPr lang="en-US" sz="2800" dirty="0">
                <a:solidFill>
                  <a:srgbClr val="FF0000"/>
                </a:solidFill>
              </a:rPr>
              <a:t> </a:t>
            </a:r>
            <a:r>
              <a:rPr lang="en-US" sz="2800" dirty="0"/>
              <a:t>it is to be achieved.  </a:t>
            </a:r>
          </a:p>
          <a:p>
            <a:pPr marL="342900" indent="-342900">
              <a:spcAft>
                <a:spcPts val="1800"/>
              </a:spcAft>
              <a:buFont typeface="Arial"/>
              <a:buChar char="•"/>
            </a:pPr>
            <a:r>
              <a:rPr lang="en-US" sz="2800" dirty="0"/>
              <a:t>Sometimes it may even state </a:t>
            </a:r>
            <a:r>
              <a:rPr lang="en-US" sz="2800" b="1" dirty="0">
                <a:solidFill>
                  <a:srgbClr val="FF0000"/>
                </a:solidFill>
              </a:rPr>
              <a:t>why</a:t>
            </a:r>
            <a:r>
              <a:rPr lang="en-US" sz="2800" dirty="0"/>
              <a:t> that goal is important.</a:t>
            </a:r>
          </a:p>
          <a:p>
            <a:pPr>
              <a:spcAft>
                <a:spcPts val="1800"/>
              </a:spcAft>
            </a:pPr>
            <a:endParaRPr lang="en-US" sz="2400" dirty="0"/>
          </a:p>
        </p:txBody>
      </p:sp>
      <p:sp>
        <p:nvSpPr>
          <p:cNvPr id="2" name="TextBox 1"/>
          <p:cNvSpPr txBox="1"/>
          <p:nvPr/>
        </p:nvSpPr>
        <p:spPr>
          <a:xfrm>
            <a:off x="1210734" y="4820840"/>
            <a:ext cx="6722532" cy="1015663"/>
          </a:xfrm>
          <a:prstGeom prst="rect">
            <a:avLst/>
          </a:prstGeom>
          <a:noFill/>
          <a:ln w="12700" cmpd="sng">
            <a:solidFill>
              <a:schemeClr val="tx1"/>
            </a:solidFill>
          </a:ln>
        </p:spPr>
        <p:txBody>
          <a:bodyPr wrap="square" rtlCol="0">
            <a:spAutoFit/>
          </a:bodyPr>
          <a:lstStyle/>
          <a:p>
            <a:r>
              <a:rPr lang="en-US" sz="2000" b="1" dirty="0">
                <a:solidFill>
                  <a:srgbClr val="FF0000"/>
                </a:solidFill>
              </a:rPr>
              <a:t>NOTE:  </a:t>
            </a:r>
            <a:r>
              <a:rPr lang="en-US" sz="2000" dirty="0"/>
              <a:t>Not all of these questions will apply to every goal … but it is important to ask all the questions in order make it as clear as possible.</a:t>
            </a:r>
          </a:p>
        </p:txBody>
      </p:sp>
    </p:spTree>
    <p:extLst>
      <p:ext uri="{BB962C8B-B14F-4D97-AF65-F5344CB8AC3E}">
        <p14:creationId xmlns:p14="http://schemas.microsoft.com/office/powerpoint/2010/main" val="3136785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220A2AC-2EFE-104B-8AEE-DF05F736F095}" type="slidenum">
              <a:rPr lang="en-US" smtClean="0"/>
              <a:t>19</a:t>
            </a:fld>
            <a:endParaRPr lang="en-US"/>
          </a:p>
        </p:txBody>
      </p:sp>
      <p:sp>
        <p:nvSpPr>
          <p:cNvPr id="5" name="Title 1"/>
          <p:cNvSpPr txBox="1">
            <a:spLocks/>
          </p:cNvSpPr>
          <p:nvPr/>
        </p:nvSpPr>
        <p:spPr>
          <a:xfrm>
            <a:off x="457199" y="96838"/>
            <a:ext cx="8348133" cy="6058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t>A Brief Guide to S.M.A.R.T. Goal Setting</a:t>
            </a:r>
          </a:p>
        </p:txBody>
      </p:sp>
      <p:sp>
        <p:nvSpPr>
          <p:cNvPr id="6" name="TextBox 5"/>
          <p:cNvSpPr txBox="1"/>
          <p:nvPr/>
        </p:nvSpPr>
        <p:spPr>
          <a:xfrm>
            <a:off x="457199" y="1028700"/>
            <a:ext cx="8348133" cy="4216539"/>
          </a:xfrm>
          <a:prstGeom prst="rect">
            <a:avLst/>
          </a:prstGeom>
          <a:noFill/>
        </p:spPr>
        <p:txBody>
          <a:bodyPr wrap="square" rtlCol="0">
            <a:spAutoFit/>
          </a:bodyPr>
          <a:lstStyle/>
          <a:p>
            <a:pPr>
              <a:spcAft>
                <a:spcPts val="1200"/>
              </a:spcAft>
            </a:pPr>
            <a:r>
              <a:rPr lang="en-US" sz="3200" b="1" dirty="0">
                <a:solidFill>
                  <a:srgbClr val="0000FF"/>
                </a:solidFill>
              </a:rPr>
              <a:t>Measureable</a:t>
            </a:r>
          </a:p>
          <a:p>
            <a:pPr marL="457200" indent="-457200">
              <a:spcAft>
                <a:spcPts val="1800"/>
              </a:spcAft>
              <a:buFont typeface="Arial"/>
              <a:buChar char="•"/>
            </a:pPr>
            <a:r>
              <a:rPr lang="en-US" sz="2800" dirty="0"/>
              <a:t>It answers the question of quantity - </a:t>
            </a:r>
            <a:r>
              <a:rPr lang="en-US" sz="2800" dirty="0">
                <a:solidFill>
                  <a:srgbClr val="0000FF"/>
                </a:solidFill>
              </a:rPr>
              <a:t>how much</a:t>
            </a:r>
            <a:r>
              <a:rPr lang="en-US" sz="2800" dirty="0"/>
              <a:t>,</a:t>
            </a:r>
            <a:r>
              <a:rPr lang="en-US" sz="2800" dirty="0">
                <a:solidFill>
                  <a:srgbClr val="0000FF"/>
                </a:solidFill>
              </a:rPr>
              <a:t> how often</a:t>
            </a:r>
            <a:r>
              <a:rPr lang="en-US" sz="2800" dirty="0">
                <a:solidFill>
                  <a:srgbClr val="000000"/>
                </a:solidFill>
              </a:rPr>
              <a:t>,</a:t>
            </a:r>
            <a:r>
              <a:rPr lang="en-US" sz="2800" dirty="0">
                <a:solidFill>
                  <a:srgbClr val="0000FF"/>
                </a:solidFill>
              </a:rPr>
              <a:t> how many?</a:t>
            </a:r>
            <a:r>
              <a:rPr lang="en-US" sz="2800" dirty="0"/>
              <a:t>  </a:t>
            </a:r>
          </a:p>
          <a:p>
            <a:pPr marL="457200" indent="-457200">
              <a:spcAft>
                <a:spcPts val="1800"/>
              </a:spcAft>
              <a:buFont typeface="Arial"/>
              <a:buChar char="•"/>
            </a:pPr>
            <a:r>
              <a:rPr lang="en-US" sz="2800" dirty="0"/>
              <a:t>Measurability applies to both the </a:t>
            </a:r>
            <a:r>
              <a:rPr lang="en-US" sz="2800" u="sng" dirty="0"/>
              <a:t>end result</a:t>
            </a:r>
            <a:r>
              <a:rPr lang="en-US" sz="2800" dirty="0"/>
              <a:t> and the </a:t>
            </a:r>
            <a:r>
              <a:rPr lang="en-US" sz="2800" u="sng" dirty="0"/>
              <a:t>milestones</a:t>
            </a:r>
            <a:r>
              <a:rPr lang="en-US" sz="2800" dirty="0"/>
              <a:t> along the way to attaining a goal.  </a:t>
            </a:r>
          </a:p>
          <a:p>
            <a:pPr marL="457200" indent="-457200">
              <a:spcAft>
                <a:spcPts val="1800"/>
              </a:spcAft>
              <a:buFont typeface="Arial"/>
              <a:buChar char="•"/>
            </a:pPr>
            <a:r>
              <a:rPr lang="en-US" sz="2800" dirty="0"/>
              <a:t>The milestones are signs along the way that will tell you that you are on the right track to achieving your goal.</a:t>
            </a:r>
          </a:p>
        </p:txBody>
      </p:sp>
    </p:spTree>
    <p:extLst>
      <p:ext uri="{BB962C8B-B14F-4D97-AF65-F5344CB8AC3E}">
        <p14:creationId xmlns:p14="http://schemas.microsoft.com/office/powerpoint/2010/main" val="116544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173195"/>
            <a:ext cx="2181020" cy="1154625"/>
          </a:xfrm>
        </p:spPr>
        <p:txBody>
          <a:bodyPr/>
          <a:lstStyle/>
          <a:p>
            <a:pPr algn="l"/>
            <a:r>
              <a:rPr lang="en-US" dirty="0">
                <a:solidFill>
                  <a:schemeClr val="accent3"/>
                </a:solidFill>
              </a:rPr>
              <a:t>What is </a:t>
            </a:r>
          </a:p>
        </p:txBody>
      </p:sp>
      <p:sp>
        <p:nvSpPr>
          <p:cNvPr id="4" name="Subtitle 3"/>
          <p:cNvSpPr>
            <a:spLocks noGrp="1"/>
          </p:cNvSpPr>
          <p:nvPr>
            <p:ph type="subTitle" idx="1"/>
          </p:nvPr>
        </p:nvSpPr>
        <p:spPr>
          <a:xfrm>
            <a:off x="1371600" y="2482447"/>
            <a:ext cx="6400800" cy="3156353"/>
          </a:xfrm>
        </p:spPr>
        <p:txBody>
          <a:bodyPr>
            <a:normAutofit lnSpcReduction="10000"/>
          </a:bodyPr>
          <a:lstStyle/>
          <a:p>
            <a:r>
              <a:rPr lang="en-US" sz="6600" dirty="0">
                <a:solidFill>
                  <a:schemeClr val="accent3"/>
                </a:solidFill>
                <a:latin typeface="Rockwell Extra Bold"/>
                <a:cs typeface="Rockwell Extra Bold"/>
              </a:rPr>
              <a:t>?</a:t>
            </a:r>
          </a:p>
          <a:p>
            <a:r>
              <a:rPr lang="en-US" dirty="0"/>
              <a:t>Simple Concept: 120 women from Essex County,</a:t>
            </a:r>
          </a:p>
          <a:p>
            <a:r>
              <a:rPr lang="en-US" dirty="0"/>
              <a:t> joining funds to create an impact through you</a:t>
            </a:r>
          </a:p>
        </p:txBody>
      </p:sp>
      <p:pic>
        <p:nvPicPr>
          <p:cNvPr id="5" name="Picture 4"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7963" y="788994"/>
            <a:ext cx="4636936" cy="1943622"/>
          </a:xfrm>
          <a:prstGeom prst="rect">
            <a:avLst/>
          </a:prstGeom>
        </p:spPr>
      </p:pic>
    </p:spTree>
    <p:extLst>
      <p:ext uri="{BB962C8B-B14F-4D97-AF65-F5344CB8AC3E}">
        <p14:creationId xmlns:p14="http://schemas.microsoft.com/office/powerpoint/2010/main" val="4143346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220A2AC-2EFE-104B-8AEE-DF05F736F095}" type="slidenum">
              <a:rPr lang="en-US" smtClean="0"/>
              <a:t>20</a:t>
            </a:fld>
            <a:endParaRPr lang="en-US"/>
          </a:p>
        </p:txBody>
      </p:sp>
      <p:sp>
        <p:nvSpPr>
          <p:cNvPr id="5" name="Title 1"/>
          <p:cNvSpPr txBox="1">
            <a:spLocks/>
          </p:cNvSpPr>
          <p:nvPr/>
        </p:nvSpPr>
        <p:spPr>
          <a:xfrm>
            <a:off x="457199" y="7938"/>
            <a:ext cx="8348133" cy="6058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t>A Brief Guide to S.M.A.R.T. Goal Setting</a:t>
            </a:r>
          </a:p>
        </p:txBody>
      </p:sp>
      <p:sp>
        <p:nvSpPr>
          <p:cNvPr id="6" name="TextBox 5"/>
          <p:cNvSpPr txBox="1"/>
          <p:nvPr/>
        </p:nvSpPr>
        <p:spPr>
          <a:xfrm>
            <a:off x="457199" y="939800"/>
            <a:ext cx="8348133" cy="3985706"/>
          </a:xfrm>
          <a:prstGeom prst="rect">
            <a:avLst/>
          </a:prstGeom>
          <a:noFill/>
        </p:spPr>
        <p:txBody>
          <a:bodyPr wrap="square" rtlCol="0">
            <a:spAutoFit/>
          </a:bodyPr>
          <a:lstStyle/>
          <a:p>
            <a:pPr>
              <a:spcAft>
                <a:spcPts val="1200"/>
              </a:spcAft>
            </a:pPr>
            <a:r>
              <a:rPr lang="en-US" sz="3200" b="1" dirty="0">
                <a:solidFill>
                  <a:srgbClr val="008000"/>
                </a:solidFill>
              </a:rPr>
              <a:t>Attainable</a:t>
            </a:r>
          </a:p>
          <a:p>
            <a:pPr marL="457200" indent="-457200">
              <a:spcAft>
                <a:spcPts val="600"/>
              </a:spcAft>
              <a:buFont typeface="Arial"/>
              <a:buChar char="•"/>
            </a:pPr>
            <a:r>
              <a:rPr lang="en-US" sz="2800" dirty="0"/>
              <a:t>Goals must be </a:t>
            </a:r>
            <a:r>
              <a:rPr lang="en-US" sz="2800" b="1" dirty="0">
                <a:solidFill>
                  <a:srgbClr val="008000"/>
                </a:solidFill>
              </a:rPr>
              <a:t>achievable</a:t>
            </a:r>
            <a:r>
              <a:rPr lang="en-US" sz="2800" dirty="0"/>
              <a:t>.  </a:t>
            </a:r>
          </a:p>
          <a:p>
            <a:pPr marL="457200" indent="-457200">
              <a:spcAft>
                <a:spcPts val="600"/>
              </a:spcAft>
              <a:buFont typeface="Arial"/>
              <a:buChar char="•"/>
            </a:pPr>
            <a:r>
              <a:rPr lang="en-US" sz="2800" dirty="0"/>
              <a:t>If you set goals that even you don’t believe in it is very unlikely you will achieve them.</a:t>
            </a:r>
          </a:p>
          <a:p>
            <a:pPr marL="457200" indent="-457200">
              <a:spcAft>
                <a:spcPts val="600"/>
              </a:spcAft>
              <a:buFont typeface="Arial"/>
              <a:buChar char="•"/>
            </a:pPr>
            <a:r>
              <a:rPr lang="en-US" sz="2800" dirty="0"/>
              <a:t>This is equally important when setting goals for a group, such as a team</a:t>
            </a:r>
          </a:p>
          <a:p>
            <a:pPr marL="914400" lvl="1" indent="-457200">
              <a:spcAft>
                <a:spcPts val="600"/>
              </a:spcAft>
              <a:buFont typeface="Arial"/>
              <a:buChar char="•"/>
            </a:pPr>
            <a:r>
              <a:rPr lang="en-US" sz="2800" dirty="0"/>
              <a:t>The process of setting S.M.A.R.T. goals ensures that the necessary buy-in to the goals is in place</a:t>
            </a:r>
          </a:p>
        </p:txBody>
      </p:sp>
      <p:sp>
        <p:nvSpPr>
          <p:cNvPr id="2" name="TextBox 1"/>
          <p:cNvSpPr txBox="1"/>
          <p:nvPr/>
        </p:nvSpPr>
        <p:spPr>
          <a:xfrm>
            <a:off x="575733" y="5808133"/>
            <a:ext cx="7298267" cy="707886"/>
          </a:xfrm>
          <a:prstGeom prst="rect">
            <a:avLst/>
          </a:prstGeom>
          <a:noFill/>
          <a:ln w="12700" cmpd="sng">
            <a:solidFill>
              <a:schemeClr val="tx1"/>
            </a:solidFill>
          </a:ln>
        </p:spPr>
        <p:txBody>
          <a:bodyPr wrap="square" rtlCol="0">
            <a:spAutoFit/>
          </a:bodyPr>
          <a:lstStyle/>
          <a:p>
            <a:r>
              <a:rPr lang="en-US" sz="2000" b="1" dirty="0">
                <a:solidFill>
                  <a:srgbClr val="008000"/>
                </a:solidFill>
              </a:rPr>
              <a:t>NOTE:  </a:t>
            </a:r>
            <a:r>
              <a:rPr lang="en-US" sz="2000" dirty="0"/>
              <a:t>While the goals must be possible, be careful that you do not limit yourself based on what other people believe to be achievable</a:t>
            </a:r>
          </a:p>
        </p:txBody>
      </p:sp>
    </p:spTree>
    <p:extLst>
      <p:ext uri="{BB962C8B-B14F-4D97-AF65-F5344CB8AC3E}">
        <p14:creationId xmlns:p14="http://schemas.microsoft.com/office/powerpoint/2010/main" val="25604266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220A2AC-2EFE-104B-8AEE-DF05F736F095}" type="slidenum">
              <a:rPr lang="en-US" smtClean="0"/>
              <a:t>21</a:t>
            </a:fld>
            <a:endParaRPr lang="en-US"/>
          </a:p>
        </p:txBody>
      </p:sp>
      <p:sp>
        <p:nvSpPr>
          <p:cNvPr id="5" name="Title 1"/>
          <p:cNvSpPr txBox="1">
            <a:spLocks/>
          </p:cNvSpPr>
          <p:nvPr/>
        </p:nvSpPr>
        <p:spPr>
          <a:xfrm>
            <a:off x="457199" y="7938"/>
            <a:ext cx="8348133" cy="6058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t>A Brief Guide to S.M.A.R.T. Goal Setting</a:t>
            </a:r>
          </a:p>
        </p:txBody>
      </p:sp>
      <p:sp>
        <p:nvSpPr>
          <p:cNvPr id="6" name="TextBox 5"/>
          <p:cNvSpPr txBox="1"/>
          <p:nvPr/>
        </p:nvSpPr>
        <p:spPr>
          <a:xfrm>
            <a:off x="457199" y="939800"/>
            <a:ext cx="8348133" cy="3631764"/>
          </a:xfrm>
          <a:prstGeom prst="rect">
            <a:avLst/>
          </a:prstGeom>
          <a:noFill/>
        </p:spPr>
        <p:txBody>
          <a:bodyPr wrap="square" rtlCol="0">
            <a:spAutoFit/>
          </a:bodyPr>
          <a:lstStyle/>
          <a:p>
            <a:pPr>
              <a:spcAft>
                <a:spcPts val="1200"/>
              </a:spcAft>
            </a:pPr>
            <a:r>
              <a:rPr lang="en-US" sz="3200" b="1" dirty="0">
                <a:solidFill>
                  <a:srgbClr val="FF0000"/>
                </a:solidFill>
              </a:rPr>
              <a:t>Relevant</a:t>
            </a:r>
            <a:endParaRPr lang="en-US" sz="3200" dirty="0">
              <a:solidFill>
                <a:srgbClr val="FF0000"/>
              </a:solidFill>
            </a:endParaRPr>
          </a:p>
          <a:p>
            <a:pPr marL="457200" indent="-457200">
              <a:spcAft>
                <a:spcPts val="1200"/>
              </a:spcAft>
              <a:buFont typeface="Arial"/>
              <a:buChar char="•"/>
            </a:pPr>
            <a:r>
              <a:rPr lang="en-US" sz="2800" dirty="0"/>
              <a:t>Your goals must be relevant to what you want to achieve in the short term and the long term. </a:t>
            </a:r>
          </a:p>
          <a:p>
            <a:pPr marL="457200" indent="-457200">
              <a:spcAft>
                <a:spcPts val="1200"/>
              </a:spcAft>
              <a:buFont typeface="Arial"/>
              <a:buChar char="•"/>
            </a:pPr>
            <a:r>
              <a:rPr lang="en-US" sz="2800" dirty="0"/>
              <a:t>Understanding your organization’s or personal vision, mission and purpose is critical in this respect.</a:t>
            </a:r>
          </a:p>
          <a:p>
            <a:pPr marL="457200" indent="-457200">
              <a:spcAft>
                <a:spcPts val="1200"/>
              </a:spcAft>
              <a:buFont typeface="Arial"/>
              <a:buChar char="•"/>
            </a:pPr>
            <a:r>
              <a:rPr lang="en-US" sz="2800" dirty="0"/>
              <a:t>Do those things that are most important and in line with your long term vision and mission.</a:t>
            </a:r>
          </a:p>
        </p:txBody>
      </p:sp>
    </p:spTree>
    <p:extLst>
      <p:ext uri="{BB962C8B-B14F-4D97-AF65-F5344CB8AC3E}">
        <p14:creationId xmlns:p14="http://schemas.microsoft.com/office/powerpoint/2010/main" val="2532664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220A2AC-2EFE-104B-8AEE-DF05F736F095}" type="slidenum">
              <a:rPr lang="en-US" smtClean="0"/>
              <a:t>22</a:t>
            </a:fld>
            <a:endParaRPr lang="en-US"/>
          </a:p>
        </p:txBody>
      </p:sp>
      <p:sp>
        <p:nvSpPr>
          <p:cNvPr id="5" name="Title 1"/>
          <p:cNvSpPr txBox="1">
            <a:spLocks/>
          </p:cNvSpPr>
          <p:nvPr/>
        </p:nvSpPr>
        <p:spPr>
          <a:xfrm>
            <a:off x="457199" y="7938"/>
            <a:ext cx="8348133" cy="6058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t>A Brief Guide to S.M.A.R.T. Goal Setting</a:t>
            </a:r>
          </a:p>
        </p:txBody>
      </p:sp>
      <p:sp>
        <p:nvSpPr>
          <p:cNvPr id="6" name="TextBox 5"/>
          <p:cNvSpPr txBox="1"/>
          <p:nvPr/>
        </p:nvSpPr>
        <p:spPr>
          <a:xfrm>
            <a:off x="457199" y="939800"/>
            <a:ext cx="8348133" cy="3847207"/>
          </a:xfrm>
          <a:prstGeom prst="rect">
            <a:avLst/>
          </a:prstGeom>
          <a:noFill/>
        </p:spPr>
        <p:txBody>
          <a:bodyPr wrap="square" rtlCol="0">
            <a:spAutoFit/>
          </a:bodyPr>
          <a:lstStyle/>
          <a:p>
            <a:pPr>
              <a:spcAft>
                <a:spcPts val="1200"/>
              </a:spcAft>
            </a:pPr>
            <a:r>
              <a:rPr lang="en-US" sz="2800" b="1" dirty="0">
                <a:solidFill>
                  <a:srgbClr val="0000FF"/>
                </a:solidFill>
              </a:rPr>
              <a:t>Time-Based</a:t>
            </a:r>
          </a:p>
          <a:p>
            <a:pPr marL="457200" indent="-457200">
              <a:spcAft>
                <a:spcPts val="1200"/>
              </a:spcAft>
              <a:buFont typeface="Arial"/>
              <a:buChar char="•"/>
            </a:pPr>
            <a:r>
              <a:rPr lang="en-US" sz="2800" dirty="0"/>
              <a:t>This sometimes overlaps with the goal being Specific, but it aims to ensure that you put a </a:t>
            </a:r>
            <a:r>
              <a:rPr lang="en-US" sz="2800" b="1" dirty="0">
                <a:solidFill>
                  <a:srgbClr val="0000FF"/>
                </a:solidFill>
              </a:rPr>
              <a:t>time-frame </a:t>
            </a:r>
            <a:r>
              <a:rPr lang="en-US" sz="2800" dirty="0"/>
              <a:t>to your goals.  </a:t>
            </a:r>
          </a:p>
          <a:p>
            <a:pPr marL="457200" indent="-457200">
              <a:spcAft>
                <a:spcPts val="1200"/>
              </a:spcAft>
              <a:buFont typeface="Arial"/>
              <a:buChar char="•"/>
            </a:pPr>
            <a:r>
              <a:rPr lang="en-US" sz="2800" dirty="0"/>
              <a:t>Deciding by </a:t>
            </a:r>
            <a:r>
              <a:rPr lang="en-US" sz="2800" b="1" dirty="0">
                <a:solidFill>
                  <a:srgbClr val="0000FF"/>
                </a:solidFill>
              </a:rPr>
              <a:t>when</a:t>
            </a:r>
            <a:r>
              <a:rPr lang="en-US" sz="2800" dirty="0"/>
              <a:t> you want to achieve something can be a good motivator.  It can prevent you from procrastinating because you know that you are working to a </a:t>
            </a:r>
            <a:r>
              <a:rPr lang="en-US" sz="2800" b="1" dirty="0">
                <a:solidFill>
                  <a:srgbClr val="0000FF"/>
                </a:solidFill>
              </a:rPr>
              <a:t>deadline</a:t>
            </a:r>
            <a:r>
              <a:rPr lang="en-US" sz="2800" dirty="0"/>
              <a:t>.</a:t>
            </a:r>
          </a:p>
        </p:txBody>
      </p:sp>
      <p:sp>
        <p:nvSpPr>
          <p:cNvPr id="2" name="TextBox 1"/>
          <p:cNvSpPr txBox="1"/>
          <p:nvPr/>
        </p:nvSpPr>
        <p:spPr>
          <a:xfrm>
            <a:off x="1083728" y="5842000"/>
            <a:ext cx="7027333" cy="400110"/>
          </a:xfrm>
          <a:prstGeom prst="rect">
            <a:avLst/>
          </a:prstGeom>
          <a:noFill/>
          <a:ln w="12700" cmpd="sng">
            <a:solidFill>
              <a:schemeClr val="tx1"/>
            </a:solidFill>
          </a:ln>
        </p:spPr>
        <p:txBody>
          <a:bodyPr wrap="square" rtlCol="0">
            <a:spAutoFit/>
          </a:bodyPr>
          <a:lstStyle/>
          <a:p>
            <a:r>
              <a:rPr lang="en-US" sz="2000" b="1" dirty="0">
                <a:solidFill>
                  <a:srgbClr val="0000FF"/>
                </a:solidFill>
              </a:rPr>
              <a:t>NOTE</a:t>
            </a:r>
            <a:r>
              <a:rPr lang="en-US" sz="2000" dirty="0"/>
              <a:t>:  Someone said a goal is a dream with a time-frame to it</a:t>
            </a:r>
          </a:p>
        </p:txBody>
      </p:sp>
    </p:spTree>
    <p:extLst>
      <p:ext uri="{BB962C8B-B14F-4D97-AF65-F5344CB8AC3E}">
        <p14:creationId xmlns:p14="http://schemas.microsoft.com/office/powerpoint/2010/main" val="1220086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220A2AC-2EFE-104B-8AEE-DF05F736F095}" type="slidenum">
              <a:rPr lang="en-US" smtClean="0"/>
              <a:t>23</a:t>
            </a:fld>
            <a:endParaRPr lang="en-US"/>
          </a:p>
        </p:txBody>
      </p:sp>
      <p:sp>
        <p:nvSpPr>
          <p:cNvPr id="5" name="Title 1"/>
          <p:cNvSpPr txBox="1">
            <a:spLocks/>
          </p:cNvSpPr>
          <p:nvPr/>
        </p:nvSpPr>
        <p:spPr>
          <a:xfrm>
            <a:off x="457199" y="7938"/>
            <a:ext cx="8348133" cy="6058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t>S.M.A.R.T. Goal Setting </a:t>
            </a:r>
            <a:r>
              <a:rPr lang="en-US" sz="3200"/>
              <a:t>- Template</a:t>
            </a:r>
            <a:endParaRPr lang="en-US" sz="3200" dirty="0"/>
          </a:p>
        </p:txBody>
      </p:sp>
      <p:graphicFrame>
        <p:nvGraphicFramePr>
          <p:cNvPr id="2" name="Table 1"/>
          <p:cNvGraphicFramePr>
            <a:graphicFrameLocks noGrp="1"/>
          </p:cNvGraphicFramePr>
          <p:nvPr>
            <p:extLst>
              <p:ext uri="{D42A27DB-BD31-4B8C-83A1-F6EECF244321}">
                <p14:modId xmlns:p14="http://schemas.microsoft.com/office/powerpoint/2010/main" val="309675343"/>
              </p:ext>
            </p:extLst>
          </p:nvPr>
        </p:nvGraphicFramePr>
        <p:xfrm>
          <a:off x="279930" y="1168399"/>
          <a:ext cx="8619066" cy="3860801"/>
        </p:xfrm>
        <a:graphic>
          <a:graphicData uri="http://schemas.openxmlformats.org/drawingml/2006/table">
            <a:tbl>
              <a:tblPr firstRow="1" bandRow="1">
                <a:tableStyleId>{5C22544A-7EE6-4342-B048-85BDC9FD1C3A}</a:tableStyleId>
              </a:tblPr>
              <a:tblGrid>
                <a:gridCol w="961562">
                  <a:extLst>
                    <a:ext uri="{9D8B030D-6E8A-4147-A177-3AD203B41FA5}">
                      <a16:colId xmlns="" xmlns:a16="http://schemas.microsoft.com/office/drawing/2014/main" val="20000"/>
                    </a:ext>
                  </a:extLst>
                </a:gridCol>
                <a:gridCol w="1501029">
                  <a:extLst>
                    <a:ext uri="{9D8B030D-6E8A-4147-A177-3AD203B41FA5}">
                      <a16:colId xmlns="" xmlns:a16="http://schemas.microsoft.com/office/drawing/2014/main" val="20001"/>
                    </a:ext>
                  </a:extLst>
                </a:gridCol>
                <a:gridCol w="946575">
                  <a:extLst>
                    <a:ext uri="{9D8B030D-6E8A-4147-A177-3AD203B41FA5}">
                      <a16:colId xmlns="" xmlns:a16="http://schemas.microsoft.com/office/drawing/2014/main" val="20002"/>
                    </a:ext>
                  </a:extLst>
                </a:gridCol>
                <a:gridCol w="1516015">
                  <a:extLst>
                    <a:ext uri="{9D8B030D-6E8A-4147-A177-3AD203B41FA5}">
                      <a16:colId xmlns="" xmlns:a16="http://schemas.microsoft.com/office/drawing/2014/main" val="20003"/>
                    </a:ext>
                  </a:extLst>
                </a:gridCol>
                <a:gridCol w="1231295">
                  <a:extLst>
                    <a:ext uri="{9D8B030D-6E8A-4147-A177-3AD203B41FA5}">
                      <a16:colId xmlns="" xmlns:a16="http://schemas.microsoft.com/office/drawing/2014/main" val="20004"/>
                    </a:ext>
                  </a:extLst>
                </a:gridCol>
                <a:gridCol w="1231295">
                  <a:extLst>
                    <a:ext uri="{9D8B030D-6E8A-4147-A177-3AD203B41FA5}">
                      <a16:colId xmlns="" xmlns:a16="http://schemas.microsoft.com/office/drawing/2014/main" val="20005"/>
                    </a:ext>
                  </a:extLst>
                </a:gridCol>
                <a:gridCol w="1231295">
                  <a:extLst>
                    <a:ext uri="{9D8B030D-6E8A-4147-A177-3AD203B41FA5}">
                      <a16:colId xmlns="" xmlns:a16="http://schemas.microsoft.com/office/drawing/2014/main" val="20006"/>
                    </a:ext>
                  </a:extLst>
                </a:gridCol>
              </a:tblGrid>
              <a:tr h="660401">
                <a:tc>
                  <a:txBody>
                    <a:bodyPr/>
                    <a:lstStyle/>
                    <a:p>
                      <a:pPr algn="ctr"/>
                      <a:endParaRPr lang="en-US" dirty="0"/>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pPr algn="ctr"/>
                      <a:r>
                        <a:rPr lang="en-US" dirty="0"/>
                        <a:t>Big</a:t>
                      </a:r>
                      <a:r>
                        <a:rPr lang="en-US" baseline="0" dirty="0"/>
                        <a:t> Vision</a:t>
                      </a:r>
                      <a:endParaRPr lang="en-US" dirty="0"/>
                    </a:p>
                  </a:txBody>
                  <a:tcPr>
                    <a:lnT w="12700" cap="flat" cmpd="sng" algn="ctr">
                      <a:solidFill>
                        <a:srgbClr val="000000"/>
                      </a:solidFill>
                      <a:prstDash val="solid"/>
                      <a:round/>
                      <a:headEnd type="none" w="med" len="med"/>
                      <a:tailEnd type="none" w="med" len="med"/>
                    </a:lnT>
                  </a:tcPr>
                </a:tc>
                <a:tc>
                  <a:txBody>
                    <a:bodyPr/>
                    <a:lstStyle/>
                    <a:p>
                      <a:pPr algn="ctr"/>
                      <a:r>
                        <a:rPr lang="en-US" dirty="0"/>
                        <a:t>Specific</a:t>
                      </a:r>
                    </a:p>
                  </a:txBody>
                  <a:tcPr>
                    <a:lnT w="12700" cap="flat" cmpd="sng" algn="ctr">
                      <a:solidFill>
                        <a:srgbClr val="000000"/>
                      </a:solidFill>
                      <a:prstDash val="solid"/>
                      <a:round/>
                      <a:headEnd type="none" w="med" len="med"/>
                      <a:tailEnd type="none" w="med" len="med"/>
                    </a:lnT>
                  </a:tcPr>
                </a:tc>
                <a:tc>
                  <a:txBody>
                    <a:bodyPr/>
                    <a:lstStyle/>
                    <a:p>
                      <a:pPr algn="ctr"/>
                      <a:r>
                        <a:rPr lang="en-US" dirty="0"/>
                        <a:t>Measureable</a:t>
                      </a:r>
                    </a:p>
                  </a:txBody>
                  <a:tcPr>
                    <a:lnT w="12700" cap="flat" cmpd="sng" algn="ctr">
                      <a:solidFill>
                        <a:srgbClr val="000000"/>
                      </a:solidFill>
                      <a:prstDash val="solid"/>
                      <a:round/>
                      <a:headEnd type="none" w="med" len="med"/>
                      <a:tailEnd type="none" w="med" len="med"/>
                    </a:lnT>
                  </a:tcPr>
                </a:tc>
                <a:tc>
                  <a:txBody>
                    <a:bodyPr/>
                    <a:lstStyle/>
                    <a:p>
                      <a:pPr algn="ctr"/>
                      <a:r>
                        <a:rPr lang="en-US" dirty="0"/>
                        <a:t>Attainable</a:t>
                      </a:r>
                    </a:p>
                  </a:txBody>
                  <a:tcPr>
                    <a:lnT w="12700" cap="flat" cmpd="sng" algn="ctr">
                      <a:solidFill>
                        <a:srgbClr val="000000"/>
                      </a:solidFill>
                      <a:prstDash val="solid"/>
                      <a:round/>
                      <a:headEnd type="none" w="med" len="med"/>
                      <a:tailEnd type="none" w="med" len="med"/>
                    </a:lnT>
                  </a:tcPr>
                </a:tc>
                <a:tc>
                  <a:txBody>
                    <a:bodyPr/>
                    <a:lstStyle/>
                    <a:p>
                      <a:pPr algn="ctr"/>
                      <a:r>
                        <a:rPr lang="en-US" dirty="0"/>
                        <a:t>Relevant</a:t>
                      </a:r>
                    </a:p>
                  </a:txBody>
                  <a:tcPr>
                    <a:lnT w="12700" cap="flat" cmpd="sng" algn="ctr">
                      <a:solidFill>
                        <a:srgbClr val="000000"/>
                      </a:solidFill>
                      <a:prstDash val="solid"/>
                      <a:round/>
                      <a:headEnd type="none" w="med" len="med"/>
                      <a:tailEnd type="none" w="med" len="med"/>
                    </a:lnT>
                  </a:tcPr>
                </a:tc>
                <a:tc>
                  <a:txBody>
                    <a:bodyPr/>
                    <a:lstStyle/>
                    <a:p>
                      <a:pPr algn="ctr"/>
                      <a:r>
                        <a:rPr lang="en-US" dirty="0"/>
                        <a:t>Time-Based</a:t>
                      </a:r>
                    </a:p>
                  </a:txBody>
                  <a:tcP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16:rowId xmlns="" xmlns:a16="http://schemas.microsoft.com/office/drawing/2014/main" val="10000"/>
                  </a:ext>
                </a:extLst>
              </a:tr>
              <a:tr h="889001">
                <a:tc>
                  <a:txBody>
                    <a:bodyPr/>
                    <a:lstStyle/>
                    <a:p>
                      <a:pPr algn="ctr"/>
                      <a:r>
                        <a:rPr lang="en-US" sz="1200" dirty="0"/>
                        <a:t>Prompting</a:t>
                      </a:r>
                      <a:r>
                        <a:rPr lang="en-US" sz="1200" baseline="0" dirty="0"/>
                        <a:t> Questions  </a:t>
                      </a:r>
                      <a:r>
                        <a:rPr lang="en-US" sz="1200" baseline="0" dirty="0">
                          <a:sym typeface="Wingdings"/>
                        </a:rPr>
                        <a:t></a:t>
                      </a:r>
                      <a:endParaRPr lang="en-US" sz="1200" dirty="0"/>
                    </a:p>
                  </a:txBody>
                  <a:tcPr>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tc>
                  <a:txBody>
                    <a:bodyPr/>
                    <a:lstStyle/>
                    <a:p>
                      <a:pPr algn="ctr"/>
                      <a:r>
                        <a:rPr lang="en-US" sz="1200" dirty="0"/>
                        <a:t>What do you want to achieve?</a:t>
                      </a:r>
                    </a:p>
                  </a:txBody>
                  <a:tcPr>
                    <a:lnB w="12700" cap="flat" cmpd="sng" algn="ctr">
                      <a:solidFill>
                        <a:srgbClr val="000000"/>
                      </a:solidFill>
                      <a:prstDash val="solid"/>
                      <a:round/>
                      <a:headEnd type="none" w="med" len="med"/>
                      <a:tailEnd type="none" w="med" len="med"/>
                    </a:lnB>
                  </a:tcPr>
                </a:tc>
                <a:tc>
                  <a:txBody>
                    <a:bodyPr/>
                    <a:lstStyle/>
                    <a:p>
                      <a:pPr algn="ctr"/>
                      <a:r>
                        <a:rPr lang="en-US" sz="1200" dirty="0"/>
                        <a:t>Who?</a:t>
                      </a:r>
                    </a:p>
                    <a:p>
                      <a:pPr algn="ctr"/>
                      <a:r>
                        <a:rPr lang="en-US" sz="1200" dirty="0"/>
                        <a:t>What?</a:t>
                      </a:r>
                    </a:p>
                    <a:p>
                      <a:pPr algn="ctr"/>
                      <a:r>
                        <a:rPr lang="en-US" sz="1200" dirty="0"/>
                        <a:t>Why?</a:t>
                      </a:r>
                    </a:p>
                    <a:p>
                      <a:pPr algn="ctr"/>
                      <a:r>
                        <a:rPr lang="en-US" sz="1200" dirty="0"/>
                        <a:t>Where?</a:t>
                      </a:r>
                    </a:p>
                  </a:txBody>
                  <a:tcPr>
                    <a:lnB w="12700" cap="flat" cmpd="sng" algn="ctr">
                      <a:solidFill>
                        <a:srgbClr val="000000"/>
                      </a:solidFill>
                      <a:prstDash val="solid"/>
                      <a:round/>
                      <a:headEnd type="none" w="med" len="med"/>
                      <a:tailEnd type="none" w="med" len="med"/>
                    </a:lnB>
                  </a:tcPr>
                </a:tc>
                <a:tc>
                  <a:txBody>
                    <a:bodyPr/>
                    <a:lstStyle/>
                    <a:p>
                      <a:pPr algn="ctr"/>
                      <a:r>
                        <a:rPr lang="en-US" sz="1200" dirty="0"/>
                        <a:t>How Much?</a:t>
                      </a:r>
                    </a:p>
                    <a:p>
                      <a:pPr algn="ctr"/>
                      <a:r>
                        <a:rPr lang="en-US" sz="1200" dirty="0"/>
                        <a:t>How Often?</a:t>
                      </a:r>
                    </a:p>
                    <a:p>
                      <a:pPr algn="ctr"/>
                      <a:r>
                        <a:rPr lang="en-US" sz="1200" dirty="0"/>
                        <a:t>How</a:t>
                      </a:r>
                      <a:r>
                        <a:rPr lang="en-US" sz="1200" baseline="0" dirty="0"/>
                        <a:t> Many?</a:t>
                      </a:r>
                      <a:endParaRPr lang="en-US" sz="1200" dirty="0"/>
                    </a:p>
                  </a:txBody>
                  <a:tcPr>
                    <a:lnB w="12700" cap="flat" cmpd="sng" algn="ctr">
                      <a:solidFill>
                        <a:srgbClr val="000000"/>
                      </a:solidFill>
                      <a:prstDash val="solid"/>
                      <a:round/>
                      <a:headEnd type="none" w="med" len="med"/>
                      <a:tailEnd type="none" w="med" len="med"/>
                    </a:lnB>
                  </a:tcPr>
                </a:tc>
                <a:tc>
                  <a:txBody>
                    <a:bodyPr/>
                    <a:lstStyle/>
                    <a:p>
                      <a:pPr algn="ctr"/>
                      <a:r>
                        <a:rPr lang="en-US" sz="1200" dirty="0"/>
                        <a:t>Is</a:t>
                      </a:r>
                      <a:r>
                        <a:rPr lang="en-US" sz="1200" baseline="0" dirty="0"/>
                        <a:t> this a</a:t>
                      </a:r>
                      <a:r>
                        <a:rPr lang="en-US" sz="1200" dirty="0"/>
                        <a:t>chievable?</a:t>
                      </a:r>
                    </a:p>
                  </a:txBody>
                  <a:tcPr>
                    <a:lnB w="12700" cap="flat" cmpd="sng" algn="ctr">
                      <a:solidFill>
                        <a:srgbClr val="000000"/>
                      </a:solidFill>
                      <a:prstDash val="solid"/>
                      <a:round/>
                      <a:headEnd type="none" w="med" len="med"/>
                      <a:tailEnd type="none" w="med" len="med"/>
                    </a:lnB>
                  </a:tcPr>
                </a:tc>
                <a:tc>
                  <a:txBody>
                    <a:bodyPr/>
                    <a:lstStyle/>
                    <a:p>
                      <a:pPr algn="ctr"/>
                      <a:r>
                        <a:rPr lang="en-US" sz="1200" dirty="0"/>
                        <a:t>How</a:t>
                      </a:r>
                      <a:r>
                        <a:rPr lang="en-US" sz="1200" baseline="0" dirty="0"/>
                        <a:t> i</a:t>
                      </a:r>
                      <a:r>
                        <a:rPr lang="en-US" sz="1200" dirty="0"/>
                        <a:t>s</a:t>
                      </a:r>
                      <a:r>
                        <a:rPr lang="en-US" sz="1200" baseline="0" dirty="0"/>
                        <a:t> it important to what you want to ultimately achieve?</a:t>
                      </a:r>
                      <a:endParaRPr lang="en-US" sz="1200" dirty="0"/>
                    </a:p>
                  </a:txBody>
                  <a:tcPr>
                    <a:lnB w="12700" cap="flat" cmpd="sng" algn="ctr">
                      <a:solidFill>
                        <a:srgbClr val="000000"/>
                      </a:solidFill>
                      <a:prstDash val="solid"/>
                      <a:round/>
                      <a:headEnd type="none" w="med" len="med"/>
                      <a:tailEnd type="none" w="med" len="med"/>
                    </a:lnB>
                  </a:tcPr>
                </a:tc>
                <a:tc>
                  <a:txBody>
                    <a:bodyPr/>
                    <a:lstStyle/>
                    <a:p>
                      <a:pPr algn="ctr"/>
                      <a:r>
                        <a:rPr lang="en-US" sz="1200" dirty="0"/>
                        <a:t>By When?</a:t>
                      </a:r>
                    </a:p>
                  </a:txBody>
                  <a:tcPr>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659191">
                <a:tc>
                  <a:txBody>
                    <a:bodyPr/>
                    <a:lstStyle/>
                    <a:p>
                      <a:r>
                        <a:rPr lang="en-US" sz="1200" dirty="0"/>
                        <a:t>S.M.A.R.T. Goal #1</a:t>
                      </a:r>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dirty="0"/>
                    </a:p>
                    <a:p>
                      <a:endParaRPr lang="en-US" sz="1200" dirty="0"/>
                    </a:p>
                    <a:p>
                      <a:endParaRPr lang="en-US" sz="1200" dirty="0"/>
                    </a:p>
                    <a:p>
                      <a:endParaRPr lang="en-US" sz="1200" dirty="0"/>
                    </a:p>
                    <a:p>
                      <a:endParaRPr lang="en-US" sz="1200" dirty="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dirty="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dirty="0"/>
                    </a:p>
                  </a:txBody>
                  <a:tcP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92286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a:t>S.M.A.R.T. Goal #2</a:t>
                      </a:r>
                    </a:p>
                    <a:p>
                      <a:endParaRPr lang="en-US" sz="1200" dirty="0"/>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dirty="0"/>
                    </a:p>
                    <a:p>
                      <a:endParaRPr lang="en-US" sz="1200" dirty="0"/>
                    </a:p>
                    <a:p>
                      <a:endParaRPr lang="en-US" sz="1200" dirty="0"/>
                    </a:p>
                    <a:p>
                      <a:endParaRPr lang="en-US" sz="1200" dirty="0"/>
                    </a:p>
                    <a:p>
                      <a:endParaRPr lang="en-US" sz="1200" dirty="0"/>
                    </a:p>
                    <a:p>
                      <a:endParaRPr lang="en-US" sz="1200" dirty="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dirty="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dirty="0"/>
                    </a:p>
                  </a:txBody>
                  <a:tcP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sp>
        <p:nvSpPr>
          <p:cNvPr id="3" name="TextBox 2"/>
          <p:cNvSpPr txBox="1"/>
          <p:nvPr/>
        </p:nvSpPr>
        <p:spPr>
          <a:xfrm>
            <a:off x="457199" y="5384800"/>
            <a:ext cx="8441797" cy="461665"/>
          </a:xfrm>
          <a:prstGeom prst="rect">
            <a:avLst/>
          </a:prstGeom>
          <a:noFill/>
          <a:ln w="28575" cmpd="sng">
            <a:solidFill>
              <a:schemeClr val="tx1"/>
            </a:solidFill>
          </a:ln>
        </p:spPr>
        <p:txBody>
          <a:bodyPr wrap="square" rtlCol="0">
            <a:spAutoFit/>
          </a:bodyPr>
          <a:lstStyle/>
          <a:p>
            <a:pPr lvl="0"/>
            <a:r>
              <a:rPr lang="en-US" sz="2400" dirty="0">
                <a:solidFill>
                  <a:schemeClr val="dk1"/>
                </a:solidFill>
              </a:rPr>
              <a:t>Pair and Share - Draft initial S.M.A.R.T. goals</a:t>
            </a:r>
          </a:p>
        </p:txBody>
      </p:sp>
    </p:spTree>
    <p:extLst>
      <p:ext uri="{BB962C8B-B14F-4D97-AF65-F5344CB8AC3E}">
        <p14:creationId xmlns:p14="http://schemas.microsoft.com/office/powerpoint/2010/main" val="862023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descr="Descending Block List" title="SmartArt"/>
          <p:cNvGraphicFramePr/>
          <p:nvPr>
            <p:extLst>
              <p:ext uri="{D42A27DB-BD31-4B8C-83A1-F6EECF244321}">
                <p14:modId xmlns:p14="http://schemas.microsoft.com/office/powerpoint/2010/main" val="1723151128"/>
              </p:ext>
            </p:extLst>
          </p:nvPr>
        </p:nvGraphicFramePr>
        <p:xfrm>
          <a:off x="692654" y="1662500"/>
          <a:ext cx="8061728" cy="4041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Picture 1" descr="IMPE17101_Logo_RGB.pd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942145" y="328623"/>
            <a:ext cx="3657600" cy="1600200"/>
          </a:xfrm>
          <a:prstGeom prst="rect">
            <a:avLst/>
          </a:prstGeom>
        </p:spPr>
      </p:pic>
    </p:spTree>
    <p:extLst>
      <p:ext uri="{BB962C8B-B14F-4D97-AF65-F5344CB8AC3E}">
        <p14:creationId xmlns:p14="http://schemas.microsoft.com/office/powerpoint/2010/main" val="803272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65201"/>
            <a:ext cx="7772400" cy="2635250"/>
          </a:xfrm>
        </p:spPr>
        <p:txBody>
          <a:bodyPr>
            <a:normAutofit fontScale="90000"/>
          </a:bodyPr>
          <a:lstStyle/>
          <a:p>
            <a:r>
              <a:rPr lang="en-US" dirty="0" smtClean="0"/>
              <a:t>Impact100 Essex 2017</a:t>
            </a:r>
            <a:br>
              <a:rPr lang="en-US" dirty="0" smtClean="0"/>
            </a:br>
            <a:r>
              <a:rPr lang="en-US" dirty="0" smtClean="0"/>
              <a:t>application link</a:t>
            </a:r>
            <a:br>
              <a:rPr lang="en-US" dirty="0" smtClean="0"/>
            </a:br>
            <a:r>
              <a:rPr lang="en-US" dirty="0" smtClean="0"/>
              <a:t>via </a:t>
            </a:r>
            <a:r>
              <a:rPr lang="en-US" dirty="0" err="1" smtClean="0"/>
              <a:t>Foundant</a:t>
            </a:r>
            <a:r>
              <a:rPr lang="en-US" dirty="0" smtClean="0"/>
              <a:t>/</a:t>
            </a:r>
            <a:r>
              <a:rPr lang="en-US" dirty="0" err="1" smtClean="0"/>
              <a:t>cfnj</a:t>
            </a:r>
            <a:r>
              <a:rPr lang="en-US" dirty="0" smtClean="0"/>
              <a:t>:</a:t>
            </a:r>
            <a:br>
              <a:rPr lang="en-US" dirty="0" smtClean="0"/>
            </a:br>
            <a:endParaRPr lang="en-US" dirty="0"/>
          </a:p>
        </p:txBody>
      </p:sp>
      <p:sp>
        <p:nvSpPr>
          <p:cNvPr id="3" name="Subtitle 2"/>
          <p:cNvSpPr>
            <a:spLocks noGrp="1"/>
          </p:cNvSpPr>
          <p:nvPr>
            <p:ph type="subTitle" idx="1"/>
          </p:nvPr>
        </p:nvSpPr>
        <p:spPr>
          <a:xfrm>
            <a:off x="406401" y="3886200"/>
            <a:ext cx="8415866" cy="1769533"/>
          </a:xfrm>
        </p:spPr>
        <p:txBody>
          <a:bodyPr>
            <a:normAutofit fontScale="85000" lnSpcReduction="20000"/>
          </a:bodyPr>
          <a:lstStyle/>
          <a:p>
            <a:r>
              <a:rPr lang="en-US" sz="2800" dirty="0" smtClean="0">
                <a:hlinkClick r:id="rId2"/>
              </a:rPr>
              <a:t>https://grantinterface.com/Home/Logon?urlkey=cfnj</a:t>
            </a:r>
            <a:endParaRPr lang="en-US" sz="2800" dirty="0" smtClean="0"/>
          </a:p>
          <a:p>
            <a:endParaRPr lang="en-US" sz="2800" dirty="0"/>
          </a:p>
          <a:p>
            <a:r>
              <a:rPr lang="en-US" sz="2800" dirty="0" smtClean="0"/>
              <a:t>If you submitted an application last year you can use the same account. If not, you will need to set up an account, and then you will have access to the application.</a:t>
            </a:r>
            <a:endParaRPr lang="en-US" sz="2800" dirty="0"/>
          </a:p>
        </p:txBody>
      </p:sp>
    </p:spTree>
    <p:extLst>
      <p:ext uri="{BB962C8B-B14F-4D97-AF65-F5344CB8AC3E}">
        <p14:creationId xmlns:p14="http://schemas.microsoft.com/office/powerpoint/2010/main" val="4137112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1677" y="1128791"/>
            <a:ext cx="4797624" cy="987693"/>
          </a:xfrm>
        </p:spPr>
        <p:txBody>
          <a:bodyPr>
            <a:noAutofit/>
          </a:bodyPr>
          <a:lstStyle/>
          <a:p>
            <a:r>
              <a:rPr lang="en-US" sz="3600" dirty="0">
                <a:solidFill>
                  <a:schemeClr val="accent3"/>
                </a:solidFill>
              </a:rPr>
              <a:t>How Does it Work?</a:t>
            </a:r>
          </a:p>
        </p:txBody>
      </p:sp>
      <p:sp>
        <p:nvSpPr>
          <p:cNvPr id="3" name="Content Placeholder 2"/>
          <p:cNvSpPr>
            <a:spLocks noGrp="1"/>
          </p:cNvSpPr>
          <p:nvPr>
            <p:ph idx="1"/>
          </p:nvPr>
        </p:nvSpPr>
        <p:spPr>
          <a:xfrm>
            <a:off x="770562" y="2311685"/>
            <a:ext cx="3698696" cy="1099336"/>
          </a:xfrm>
        </p:spPr>
        <p:txBody>
          <a:bodyPr/>
          <a:lstStyle/>
          <a:p>
            <a:pPr marL="0" indent="0">
              <a:buNone/>
            </a:pPr>
            <a:r>
              <a:rPr lang="en-US" dirty="0"/>
              <a:t> </a:t>
            </a:r>
          </a:p>
        </p:txBody>
      </p:sp>
      <p:pic>
        <p:nvPicPr>
          <p:cNvPr id="4" name="Picture 3"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617" y="173193"/>
            <a:ext cx="3657600" cy="1600200"/>
          </a:xfrm>
          <a:prstGeom prst="rect">
            <a:avLst/>
          </a:prstGeom>
        </p:spPr>
      </p:pic>
      <p:pic>
        <p:nvPicPr>
          <p:cNvPr id="14" name="Picture 13">
            <a:extLst>
              <a:ext uri="{FF2B5EF4-FFF2-40B4-BE49-F238E27FC236}">
                <a16:creationId xmlns="" xmlns:a16="http://schemas.microsoft.com/office/drawing/2014/main" id="{46621344-962C-C74A-95F5-33402360716F}"/>
              </a:ext>
            </a:extLst>
          </p:cNvPr>
          <p:cNvPicPr>
            <a:picLocks noChangeAspect="1"/>
          </p:cNvPicPr>
          <p:nvPr/>
        </p:nvPicPr>
        <p:blipFill>
          <a:blip r:embed="rId3"/>
          <a:stretch>
            <a:fillRect/>
          </a:stretch>
        </p:blipFill>
        <p:spPr>
          <a:xfrm>
            <a:off x="600566" y="2654776"/>
            <a:ext cx="7349301" cy="2835605"/>
          </a:xfrm>
          <a:prstGeom prst="rect">
            <a:avLst/>
          </a:prstGeom>
        </p:spPr>
      </p:pic>
    </p:spTree>
    <p:extLst>
      <p:ext uri="{BB962C8B-B14F-4D97-AF65-F5344CB8AC3E}">
        <p14:creationId xmlns:p14="http://schemas.microsoft.com/office/powerpoint/2010/main" val="1204955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solidFill>
              </a:rPr>
              <a:t>We are not alone…</a:t>
            </a:r>
          </a:p>
        </p:txBody>
      </p:sp>
      <p:sp>
        <p:nvSpPr>
          <p:cNvPr id="3" name="Content Placeholder 2"/>
          <p:cNvSpPr>
            <a:spLocks noGrp="1"/>
          </p:cNvSpPr>
          <p:nvPr>
            <p:ph idx="1"/>
          </p:nvPr>
        </p:nvSpPr>
        <p:spPr>
          <a:xfrm>
            <a:off x="457200" y="1600201"/>
            <a:ext cx="8229600" cy="4420456"/>
          </a:xfrm>
        </p:spPr>
        <p:txBody>
          <a:bodyPr>
            <a:normAutofit fontScale="62500" lnSpcReduction="20000"/>
          </a:bodyPr>
          <a:lstStyle/>
          <a:p>
            <a:r>
              <a:rPr lang="en-US" dirty="0">
                <a:solidFill>
                  <a:schemeClr val="tx2"/>
                </a:solidFill>
              </a:rPr>
              <a:t>There are more than 50 other chapters of Impact 100 in the U.S. and Australia</a:t>
            </a:r>
          </a:p>
          <a:p>
            <a:pPr marL="0" indent="0">
              <a:buNone/>
            </a:pPr>
            <a:endParaRPr lang="en-US" dirty="0">
              <a:solidFill>
                <a:schemeClr val="tx2"/>
              </a:solidFill>
            </a:endParaRPr>
          </a:p>
          <a:p>
            <a:r>
              <a:rPr lang="en-US" dirty="0">
                <a:solidFill>
                  <a:srgbClr val="FF0000"/>
                </a:solidFill>
              </a:rPr>
              <a:t>By the end of 2017, Impact Groups in the U.S.  had granted more than $55 million, and the number is growing</a:t>
            </a:r>
          </a:p>
          <a:p>
            <a:pPr marL="0" indent="0">
              <a:buNone/>
            </a:pPr>
            <a:endParaRPr lang="en-US" dirty="0">
              <a:solidFill>
                <a:srgbClr val="FF0000"/>
              </a:solidFill>
            </a:endParaRPr>
          </a:p>
          <a:p>
            <a:r>
              <a:rPr lang="en-US" dirty="0">
                <a:solidFill>
                  <a:srgbClr val="0070C0"/>
                </a:solidFill>
              </a:rPr>
              <a:t>In 2017, Impact Chapters Gave away more than $10 million</a:t>
            </a:r>
          </a:p>
          <a:p>
            <a:pPr marL="0" indent="0">
              <a:buNone/>
            </a:pPr>
            <a:endParaRPr lang="en-US" dirty="0">
              <a:solidFill>
                <a:srgbClr val="0070C0"/>
              </a:solidFill>
            </a:endParaRPr>
          </a:p>
          <a:p>
            <a:r>
              <a:rPr lang="en-US" dirty="0">
                <a:solidFill>
                  <a:schemeClr val="accent6">
                    <a:lumMod val="75000"/>
                  </a:schemeClr>
                </a:solidFill>
              </a:rPr>
              <a:t>There are now three other chapters in New Jersey!</a:t>
            </a:r>
          </a:p>
          <a:p>
            <a:pPr marL="0" indent="0">
              <a:buNone/>
            </a:pPr>
            <a:endParaRPr lang="en-US" dirty="0">
              <a:solidFill>
                <a:schemeClr val="accent6">
                  <a:lumMod val="75000"/>
                </a:schemeClr>
              </a:solidFill>
            </a:endParaRPr>
          </a:p>
          <a:p>
            <a:r>
              <a:rPr lang="en-US" dirty="0">
                <a:solidFill>
                  <a:srgbClr val="3366FF"/>
                </a:solidFill>
              </a:rPr>
              <a:t>As we grow as an organization, we will be able to give additional grants. </a:t>
            </a:r>
          </a:p>
          <a:p>
            <a:pPr marL="0" indent="0">
              <a:buNone/>
            </a:pPr>
            <a:endParaRPr lang="en-US" dirty="0">
              <a:solidFill>
                <a:srgbClr val="3366FF"/>
              </a:solidFill>
            </a:endParaRPr>
          </a:p>
          <a:p>
            <a:r>
              <a:rPr lang="en-US" dirty="0">
                <a:solidFill>
                  <a:schemeClr val="accent3"/>
                </a:solidFill>
              </a:rPr>
              <a:t>Impact100 Essex is completely independent – we decide how we operate, and we will adjust as time goes on according to the needs of Essex County </a:t>
            </a:r>
          </a:p>
        </p:txBody>
      </p:sp>
    </p:spTree>
    <p:extLst>
      <p:ext uri="{BB962C8B-B14F-4D97-AF65-F5344CB8AC3E}">
        <p14:creationId xmlns:p14="http://schemas.microsoft.com/office/powerpoint/2010/main" val="1924211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59422"/>
            <a:ext cx="8229600" cy="2039840"/>
          </a:xfrm>
        </p:spPr>
        <p:txBody>
          <a:bodyPr/>
          <a:lstStyle/>
          <a:p>
            <a:r>
              <a:rPr lang="en-US" dirty="0">
                <a:latin typeface="Arial Black"/>
                <a:cs typeface="Arial Black"/>
              </a:rPr>
              <a:t>Eligibility Requirements</a:t>
            </a:r>
          </a:p>
        </p:txBody>
      </p:sp>
      <p:pic>
        <p:nvPicPr>
          <p:cNvPr id="4" name="Picture 3"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8567" y="516824"/>
            <a:ext cx="3657600" cy="1600200"/>
          </a:xfrm>
          <a:prstGeom prst="rect">
            <a:avLst/>
          </a:prstGeom>
        </p:spPr>
      </p:pic>
    </p:spTree>
    <p:extLst>
      <p:ext uri="{BB962C8B-B14F-4D97-AF65-F5344CB8AC3E}">
        <p14:creationId xmlns:p14="http://schemas.microsoft.com/office/powerpoint/2010/main" val="4066935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566" y="1163864"/>
            <a:ext cx="7719234" cy="1814019"/>
          </a:xfrm>
        </p:spPr>
        <p:txBody>
          <a:bodyPr>
            <a:normAutofit fontScale="90000"/>
          </a:bodyPr>
          <a:lstStyle/>
          <a:p>
            <a:r>
              <a:rPr lang="en-US" dirty="0">
                <a:solidFill>
                  <a:schemeClr val="accent2">
                    <a:lumMod val="75000"/>
                  </a:schemeClr>
                </a:solidFill>
              </a:rPr>
              <a:t/>
            </a:r>
            <a:br>
              <a:rPr lang="en-US" dirty="0">
                <a:solidFill>
                  <a:schemeClr val="accent2">
                    <a:lumMod val="75000"/>
                  </a:schemeClr>
                </a:solidFill>
              </a:rPr>
            </a:br>
            <a:r>
              <a:rPr lang="en-US" dirty="0">
                <a:solidFill>
                  <a:srgbClr val="0000FF"/>
                </a:solidFill>
              </a:rPr>
              <a:t>Organizations must operate within Essex County, NJ, and have:</a:t>
            </a:r>
            <a:br>
              <a:rPr lang="en-US" dirty="0">
                <a:solidFill>
                  <a:srgbClr val="0000FF"/>
                </a:solidFill>
              </a:rPr>
            </a:br>
            <a:endParaRPr lang="en-US" dirty="0">
              <a:solidFill>
                <a:srgbClr val="0000FF"/>
              </a:solidFill>
            </a:endParaRPr>
          </a:p>
        </p:txBody>
      </p:sp>
      <p:sp>
        <p:nvSpPr>
          <p:cNvPr id="3" name="Content Placeholder 2"/>
          <p:cNvSpPr>
            <a:spLocks noGrp="1"/>
          </p:cNvSpPr>
          <p:nvPr>
            <p:ph idx="1"/>
          </p:nvPr>
        </p:nvSpPr>
        <p:spPr>
          <a:xfrm>
            <a:off x="457200" y="2721029"/>
            <a:ext cx="8229600" cy="3748972"/>
          </a:xfrm>
        </p:spPr>
        <p:txBody>
          <a:bodyPr>
            <a:normAutofit/>
          </a:bodyPr>
          <a:lstStyle/>
          <a:p>
            <a:pPr lvl="0"/>
            <a:r>
              <a:rPr lang="en-US" dirty="0"/>
              <a:t>501 (c)(3)</a:t>
            </a:r>
          </a:p>
          <a:p>
            <a:pPr lvl="0"/>
            <a:r>
              <a:rPr lang="en-US" dirty="0"/>
              <a:t>Track record of success </a:t>
            </a:r>
          </a:p>
          <a:p>
            <a:pPr lvl="0"/>
            <a:r>
              <a:rPr lang="en-US" dirty="0"/>
              <a:t>At least three years in operation</a:t>
            </a:r>
          </a:p>
          <a:p>
            <a:pPr lvl="0"/>
            <a:r>
              <a:rPr lang="en-US" dirty="0"/>
              <a:t>Annual operating budget of at least $100,000</a:t>
            </a:r>
          </a:p>
          <a:p>
            <a:pPr lvl="0"/>
            <a:r>
              <a:rPr lang="en-US" dirty="0"/>
              <a:t>At least 2 years of independently prepared financial statements</a:t>
            </a:r>
          </a:p>
          <a:p>
            <a:pPr marL="0" indent="0">
              <a:buNone/>
            </a:pPr>
            <a:endParaRPr lang="en-US" dirty="0"/>
          </a:p>
          <a:p>
            <a:endParaRPr lang="en-US" dirty="0"/>
          </a:p>
        </p:txBody>
      </p:sp>
      <p:pic>
        <p:nvPicPr>
          <p:cNvPr id="4" name="Picture 3"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657600" cy="1600200"/>
          </a:xfrm>
          <a:prstGeom prst="rect">
            <a:avLst/>
          </a:prstGeom>
        </p:spPr>
      </p:pic>
    </p:spTree>
    <p:extLst>
      <p:ext uri="{BB962C8B-B14F-4D97-AF65-F5344CB8AC3E}">
        <p14:creationId xmlns:p14="http://schemas.microsoft.com/office/powerpoint/2010/main" val="3529483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7164"/>
            <a:ext cx="8229600" cy="1128723"/>
          </a:xfrm>
        </p:spPr>
        <p:txBody>
          <a:bodyPr/>
          <a:lstStyle/>
          <a:p>
            <a:r>
              <a:rPr lang="en-US" dirty="0">
                <a:solidFill>
                  <a:schemeClr val="accent3"/>
                </a:solidFill>
              </a:rPr>
              <a:t>We Are Looking For:</a:t>
            </a:r>
          </a:p>
        </p:txBody>
      </p:sp>
      <p:sp>
        <p:nvSpPr>
          <p:cNvPr id="3" name="Content Placeholder 2"/>
          <p:cNvSpPr>
            <a:spLocks noGrp="1"/>
          </p:cNvSpPr>
          <p:nvPr>
            <p:ph idx="1"/>
          </p:nvPr>
        </p:nvSpPr>
        <p:spPr>
          <a:xfrm>
            <a:off x="534256" y="2712811"/>
            <a:ext cx="8152544" cy="1016726"/>
          </a:xfrm>
        </p:spPr>
        <p:txBody>
          <a:bodyPr>
            <a:normAutofit/>
          </a:bodyPr>
          <a:lstStyle/>
          <a:p>
            <a:pPr marL="0" indent="0">
              <a:buNone/>
            </a:pPr>
            <a:endParaRPr lang="en-US" sz="1600" dirty="0"/>
          </a:p>
          <a:p>
            <a:r>
              <a:rPr lang="en-US" sz="2000" dirty="0"/>
              <a:t>Projects addressing under-met needs, empowering an underserved constituency </a:t>
            </a:r>
          </a:p>
        </p:txBody>
      </p:sp>
      <p:pic>
        <p:nvPicPr>
          <p:cNvPr id="4" name="Picture 3"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657600" cy="1600200"/>
          </a:xfrm>
          <a:prstGeom prst="rect">
            <a:avLst/>
          </a:prstGeom>
        </p:spPr>
      </p:pic>
      <p:sp>
        <p:nvSpPr>
          <p:cNvPr id="5" name="Content Placeholder 2">
            <a:extLst>
              <a:ext uri="{FF2B5EF4-FFF2-40B4-BE49-F238E27FC236}">
                <a16:creationId xmlns="" xmlns:a16="http://schemas.microsoft.com/office/drawing/2014/main" id="{604951C6-0916-C849-8B7D-00C855A7E467}"/>
              </a:ext>
            </a:extLst>
          </p:cNvPr>
          <p:cNvSpPr txBox="1">
            <a:spLocks/>
          </p:cNvSpPr>
          <p:nvPr/>
        </p:nvSpPr>
        <p:spPr>
          <a:xfrm>
            <a:off x="508570" y="4006229"/>
            <a:ext cx="8229600" cy="84652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dirty="0"/>
              <a:t>Projects that innovate, deepen or expand an existing mission, resulting in measurable, sustainable change</a:t>
            </a:r>
          </a:p>
        </p:txBody>
      </p:sp>
      <p:sp>
        <p:nvSpPr>
          <p:cNvPr id="6" name="Content Placeholder 2">
            <a:extLst>
              <a:ext uri="{FF2B5EF4-FFF2-40B4-BE49-F238E27FC236}">
                <a16:creationId xmlns="" xmlns:a16="http://schemas.microsoft.com/office/drawing/2014/main" id="{D8944908-F0FB-3541-A0D3-DDBA2FEF5C20}"/>
              </a:ext>
            </a:extLst>
          </p:cNvPr>
          <p:cNvSpPr txBox="1">
            <a:spLocks/>
          </p:cNvSpPr>
          <p:nvPr/>
        </p:nvSpPr>
        <p:spPr>
          <a:xfrm>
            <a:off x="508570" y="5043676"/>
            <a:ext cx="8229600" cy="688814"/>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dirty="0"/>
              <a:t>A Plan to spend the grant within 2 years, and evidence that all funding needs will be met.</a:t>
            </a:r>
          </a:p>
        </p:txBody>
      </p:sp>
      <p:sp>
        <p:nvSpPr>
          <p:cNvPr id="7" name="Content Placeholder 2">
            <a:extLst>
              <a:ext uri="{FF2B5EF4-FFF2-40B4-BE49-F238E27FC236}">
                <a16:creationId xmlns="" xmlns:a16="http://schemas.microsoft.com/office/drawing/2014/main" id="{76C8D640-70CF-844E-9311-230E84A6D7CC}"/>
              </a:ext>
            </a:extLst>
          </p:cNvPr>
          <p:cNvSpPr txBox="1">
            <a:spLocks/>
          </p:cNvSpPr>
          <p:nvPr/>
        </p:nvSpPr>
        <p:spPr>
          <a:xfrm>
            <a:off x="508570" y="5768934"/>
            <a:ext cx="8229600" cy="589606"/>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dirty="0"/>
              <a:t>Evidence that the idea is effective – show us your research!</a:t>
            </a:r>
          </a:p>
        </p:txBody>
      </p:sp>
      <p:sp>
        <p:nvSpPr>
          <p:cNvPr id="8" name="Content Placeholder 2">
            <a:extLst>
              <a:ext uri="{FF2B5EF4-FFF2-40B4-BE49-F238E27FC236}">
                <a16:creationId xmlns="" xmlns:a16="http://schemas.microsoft.com/office/drawing/2014/main" id="{18F9EF52-7D27-4446-8221-63889FFA3E3D}"/>
              </a:ext>
            </a:extLst>
          </p:cNvPr>
          <p:cNvSpPr txBox="1">
            <a:spLocks/>
          </p:cNvSpPr>
          <p:nvPr/>
        </p:nvSpPr>
        <p:spPr>
          <a:xfrm>
            <a:off x="457200" y="1788448"/>
            <a:ext cx="8368301" cy="119180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1200" dirty="0"/>
          </a:p>
          <a:p>
            <a:r>
              <a:rPr lang="en-US" sz="2000" dirty="0"/>
              <a:t>Projects in Essex County with high impact – new projects or expansion of existing projects</a:t>
            </a:r>
          </a:p>
        </p:txBody>
      </p:sp>
    </p:spTree>
    <p:extLst>
      <p:ext uri="{BB962C8B-B14F-4D97-AF65-F5344CB8AC3E}">
        <p14:creationId xmlns:p14="http://schemas.microsoft.com/office/powerpoint/2010/main" val="3487372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7632"/>
            <a:ext cx="8229600" cy="1229501"/>
          </a:xfrm>
        </p:spPr>
        <p:txBody>
          <a:bodyPr>
            <a:normAutofit fontScale="90000"/>
          </a:bodyPr>
          <a:lstStyle/>
          <a:p>
            <a:r>
              <a:rPr lang="en-US" dirty="0"/>
              <a:t/>
            </a:r>
            <a:br>
              <a:rPr lang="en-US" dirty="0"/>
            </a:br>
            <a:r>
              <a:rPr lang="en-US" dirty="0">
                <a:solidFill>
                  <a:srgbClr val="FF6600"/>
                </a:solidFill>
              </a:rPr>
              <a:t>We are NOT interested in:</a:t>
            </a:r>
            <a:r>
              <a:rPr lang="en-US" dirty="0">
                <a:solidFill>
                  <a:schemeClr val="accent3">
                    <a:lumMod val="75000"/>
                  </a:schemeClr>
                </a:solidFill>
              </a:rPr>
              <a:t/>
            </a:r>
            <a:br>
              <a:rPr lang="en-US" dirty="0">
                <a:solidFill>
                  <a:schemeClr val="accent3">
                    <a:lumMod val="75000"/>
                  </a:schemeClr>
                </a:solidFill>
              </a:rPr>
            </a:br>
            <a:endParaRPr lang="en-US" dirty="0">
              <a:solidFill>
                <a:schemeClr val="accent3">
                  <a:lumMod val="75000"/>
                </a:schemeClr>
              </a:solidFill>
            </a:endParaRPr>
          </a:p>
        </p:txBody>
      </p:sp>
      <p:sp>
        <p:nvSpPr>
          <p:cNvPr id="3" name="Content Placeholder 2"/>
          <p:cNvSpPr>
            <a:spLocks noGrp="1"/>
          </p:cNvSpPr>
          <p:nvPr>
            <p:ph idx="1"/>
          </p:nvPr>
        </p:nvSpPr>
        <p:spPr>
          <a:xfrm>
            <a:off x="457200" y="2418692"/>
            <a:ext cx="8229600" cy="3874022"/>
          </a:xfrm>
        </p:spPr>
        <p:txBody>
          <a:bodyPr>
            <a:noAutofit/>
          </a:bodyPr>
          <a:lstStyle/>
          <a:p>
            <a:pPr lvl="0"/>
            <a:r>
              <a:rPr lang="en-US" sz="3600" dirty="0"/>
              <a:t>Lobbying, partisan or religious projects</a:t>
            </a:r>
          </a:p>
          <a:p>
            <a:pPr lvl="0"/>
            <a:r>
              <a:rPr lang="en-US" sz="3600" dirty="0"/>
              <a:t>Debt reduction, interim or bridge funding, endowments or fundraising</a:t>
            </a:r>
          </a:p>
          <a:p>
            <a:pPr lvl="0"/>
            <a:r>
              <a:rPr lang="en-US" sz="3600" dirty="0"/>
              <a:t>General operating expenses or overhead  </a:t>
            </a:r>
          </a:p>
          <a:p>
            <a:pPr lvl="0"/>
            <a:r>
              <a:rPr lang="en-US" sz="3600" dirty="0"/>
              <a:t>Grants to individuals</a:t>
            </a:r>
          </a:p>
        </p:txBody>
      </p:sp>
      <p:pic>
        <p:nvPicPr>
          <p:cNvPr id="4" name="Picture 3" descr="IMPE17101_Logo_RGB.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657600" cy="1600200"/>
          </a:xfrm>
          <a:prstGeom prst="rect">
            <a:avLst/>
          </a:prstGeom>
        </p:spPr>
      </p:pic>
      <p:pic>
        <p:nvPicPr>
          <p:cNvPr id="5" name="Picture 4">
            <a:extLst>
              <a:ext uri="{FF2B5EF4-FFF2-40B4-BE49-F238E27FC236}">
                <a16:creationId xmlns="" xmlns:a16="http://schemas.microsoft.com/office/drawing/2014/main" id="{F69831D2-7251-FC4D-BFA4-3C6D03184460}"/>
              </a:ext>
            </a:extLst>
          </p:cNvPr>
          <p:cNvPicPr>
            <a:picLocks noChangeAspect="1"/>
          </p:cNvPicPr>
          <p:nvPr/>
        </p:nvPicPr>
        <p:blipFill>
          <a:blip r:embed="rId3"/>
          <a:stretch>
            <a:fillRect/>
          </a:stretch>
        </p:blipFill>
        <p:spPr>
          <a:xfrm>
            <a:off x="0" y="0"/>
            <a:ext cx="9144000" cy="6858000"/>
          </a:xfrm>
          <a:prstGeom prst="rect">
            <a:avLst/>
          </a:prstGeom>
        </p:spPr>
      </p:pic>
    </p:spTree>
    <p:extLst>
      <p:ext uri="{BB962C8B-B14F-4D97-AF65-F5344CB8AC3E}">
        <p14:creationId xmlns:p14="http://schemas.microsoft.com/office/powerpoint/2010/main" val="2573452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B114AC-0865-D246-8C69-A02DC63CE790}"/>
              </a:ext>
            </a:extLst>
          </p:cNvPr>
          <p:cNvSpPr>
            <a:spLocks noGrp="1"/>
          </p:cNvSpPr>
          <p:nvPr>
            <p:ph type="title"/>
          </p:nvPr>
        </p:nvSpPr>
        <p:spPr>
          <a:xfrm>
            <a:off x="457199" y="1028700"/>
            <a:ext cx="8229600" cy="1143000"/>
          </a:xfrm>
        </p:spPr>
        <p:txBody>
          <a:bodyPr>
            <a:normAutofit fontScale="90000"/>
          </a:bodyPr>
          <a:lstStyle/>
          <a:p>
            <a:r>
              <a:rPr lang="en-US" dirty="0" smtClean="0"/>
              <a:t>Finalists and </a:t>
            </a:r>
            <a:br>
              <a:rPr lang="en-US" dirty="0" smtClean="0"/>
            </a:br>
            <a:r>
              <a:rPr lang="en-US" dirty="0" smtClean="0"/>
              <a:t>Semi-Finalists in 2017:</a:t>
            </a:r>
            <a:endParaRPr lang="en-US" dirty="0"/>
          </a:p>
        </p:txBody>
      </p:sp>
      <p:pic>
        <p:nvPicPr>
          <p:cNvPr id="5" name="Picture 4" descr="IMPE17101_Logo_RGB.pdf">
            <a:extLst>
              <a:ext uri="{FF2B5EF4-FFF2-40B4-BE49-F238E27FC236}">
                <a16:creationId xmlns="" xmlns:a16="http://schemas.microsoft.com/office/drawing/2014/main" id="{9458FA11-7332-1440-AE51-FB613145AA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657600" cy="1600200"/>
          </a:xfrm>
          <a:prstGeom prst="rect">
            <a:avLst/>
          </a:prstGeom>
        </p:spPr>
      </p:pic>
      <p:sp>
        <p:nvSpPr>
          <p:cNvPr id="6" name="Content Placeholder 5">
            <a:extLst>
              <a:ext uri="{FF2B5EF4-FFF2-40B4-BE49-F238E27FC236}">
                <a16:creationId xmlns="" xmlns:a16="http://schemas.microsoft.com/office/drawing/2014/main" id="{3119D003-AF40-FA49-8857-1CC64E90007E}"/>
              </a:ext>
            </a:extLst>
          </p:cNvPr>
          <p:cNvSpPr>
            <a:spLocks noGrp="1"/>
          </p:cNvSpPr>
          <p:nvPr>
            <p:ph idx="1"/>
          </p:nvPr>
        </p:nvSpPr>
        <p:spPr>
          <a:xfrm>
            <a:off x="457199" y="2424701"/>
            <a:ext cx="8229600" cy="4163799"/>
          </a:xfrm>
        </p:spPr>
        <p:txBody>
          <a:bodyPr/>
          <a:lstStyle/>
          <a:p>
            <a:r>
              <a:rPr lang="en-US" sz="2400" dirty="0"/>
              <a:t>Clearly demonstrated need</a:t>
            </a:r>
          </a:p>
          <a:p>
            <a:r>
              <a:rPr lang="en-US" sz="2400" dirty="0"/>
              <a:t>Showed us why you were the organization to meet that need</a:t>
            </a:r>
          </a:p>
          <a:p>
            <a:r>
              <a:rPr lang="en-US" sz="2400" dirty="0"/>
              <a:t>Showed us you were ready to get to work </a:t>
            </a:r>
          </a:p>
          <a:p>
            <a:r>
              <a:rPr lang="en-US" sz="2400" dirty="0"/>
              <a:t>Had clear budgets and program plans</a:t>
            </a:r>
          </a:p>
          <a:p>
            <a:r>
              <a:rPr lang="en-US" sz="2400" dirty="0"/>
              <a:t>Gave us confidence that you could handle the additional work and money</a:t>
            </a:r>
          </a:p>
          <a:p>
            <a:r>
              <a:rPr lang="en-US" sz="2400" dirty="0"/>
              <a:t>INSPIRED US!  </a:t>
            </a:r>
          </a:p>
          <a:p>
            <a:endParaRPr lang="en-US" sz="1800" dirty="0"/>
          </a:p>
          <a:p>
            <a:pPr lvl="1"/>
            <a:endParaRPr lang="en-US" sz="1800" dirty="0"/>
          </a:p>
          <a:p>
            <a:endParaRPr lang="en-US" sz="1800" dirty="0"/>
          </a:p>
          <a:p>
            <a:endParaRPr lang="en-US" sz="1800" dirty="0"/>
          </a:p>
          <a:p>
            <a:endParaRPr lang="en-US" dirty="0"/>
          </a:p>
        </p:txBody>
      </p:sp>
    </p:spTree>
    <p:extLst>
      <p:ext uri="{BB962C8B-B14F-4D97-AF65-F5344CB8AC3E}">
        <p14:creationId xmlns:p14="http://schemas.microsoft.com/office/powerpoint/2010/main" val="5185677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15481</TotalTime>
  <Words>1245</Words>
  <Application>Microsoft Macintosh PowerPoint</Application>
  <PresentationFormat>On-screen Show (4:3)</PresentationFormat>
  <Paragraphs>207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  </vt:lpstr>
      <vt:lpstr>What is </vt:lpstr>
      <vt:lpstr>How Does it Work?</vt:lpstr>
      <vt:lpstr>We are not alone…</vt:lpstr>
      <vt:lpstr>Eligibility Requirements</vt:lpstr>
      <vt:lpstr> Organizations must operate within Essex County, NJ, and have: </vt:lpstr>
      <vt:lpstr>We Are Looking For:</vt:lpstr>
      <vt:lpstr> We are NOT interested in: </vt:lpstr>
      <vt:lpstr>Finalists and  Semi-Finalists in 2017:</vt:lpstr>
      <vt:lpstr> Many projects were less successful when:</vt:lpstr>
      <vt:lpstr>PowerPoint Presentation</vt:lpstr>
      <vt:lpstr>PowerPoint Presentation</vt:lpstr>
      <vt:lpstr>PowerPoint Presentation</vt:lpstr>
      <vt:lpstr>PowerPoint Presentation</vt:lpstr>
      <vt:lpstr>Who has ever had a goal you couldn’t complete?</vt:lpstr>
      <vt:lpstr>S.M.A.R.T. Goals are:</vt:lpstr>
      <vt:lpstr>S.M.A.R.T Goals 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Impact100 Essex 2017 application link via Foundant/cfnj: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Helen Mazarakis</dc:creator>
  <cp:lastModifiedBy>Helen Mazarakis</cp:lastModifiedBy>
  <cp:revision>27</cp:revision>
  <dcterms:created xsi:type="dcterms:W3CDTF">2017-10-02T17:27:15Z</dcterms:created>
  <dcterms:modified xsi:type="dcterms:W3CDTF">2018-07-02T14:45:12Z</dcterms:modified>
</cp:coreProperties>
</file>